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921" r:id="rId3"/>
    <p:sldMasterId id="2147483846" r:id="rId4"/>
    <p:sldMasterId id="2147483858" r:id="rId5"/>
    <p:sldMasterId id="2147483902" r:id="rId6"/>
    <p:sldMasterId id="2147483881" r:id="rId7"/>
  </p:sldMasterIdLst>
  <p:notesMasterIdLst>
    <p:notesMasterId r:id="rId36"/>
  </p:notesMasterIdLst>
  <p:handoutMasterIdLst>
    <p:handoutMasterId r:id="rId37"/>
  </p:handoutMasterIdLst>
  <p:sldIdLst>
    <p:sldId id="1779" r:id="rId8"/>
    <p:sldId id="1836" r:id="rId9"/>
    <p:sldId id="1800" r:id="rId10"/>
    <p:sldId id="1968" r:id="rId11"/>
    <p:sldId id="1945" r:id="rId12"/>
    <p:sldId id="1969" r:id="rId13"/>
    <p:sldId id="1953" r:id="rId14"/>
    <p:sldId id="1961" r:id="rId15"/>
    <p:sldId id="1966" r:id="rId16"/>
    <p:sldId id="1949" r:id="rId17"/>
    <p:sldId id="1956" r:id="rId18"/>
    <p:sldId id="1960" r:id="rId19"/>
    <p:sldId id="1941" r:id="rId20"/>
    <p:sldId id="1964" r:id="rId21"/>
    <p:sldId id="1962" r:id="rId22"/>
    <p:sldId id="1963" r:id="rId23"/>
    <p:sldId id="1965" r:id="rId24"/>
    <p:sldId id="1950" r:id="rId25"/>
    <p:sldId id="1947" r:id="rId26"/>
    <p:sldId id="1948" r:id="rId27"/>
    <p:sldId id="1951" r:id="rId28"/>
    <p:sldId id="1952" r:id="rId29"/>
    <p:sldId id="1957" r:id="rId30"/>
    <p:sldId id="1958" r:id="rId31"/>
    <p:sldId id="1970" r:id="rId32"/>
    <p:sldId id="1955" r:id="rId33"/>
    <p:sldId id="1967" r:id="rId34"/>
    <p:sldId id="680" r:id="rId35"/>
  </p:sldIdLst>
  <p:sldSz cx="12196763" cy="6858000"/>
  <p:notesSz cx="6805613" cy="9939338"/>
  <p:custDataLst>
    <p:tags r:id="rId3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8D9D8"/>
    <a:srgbClr val="91D150"/>
    <a:srgbClr val="59595A"/>
    <a:srgbClr val="D9FFBD"/>
    <a:srgbClr val="5DB5E8"/>
    <a:srgbClr val="7030A0"/>
    <a:srgbClr val="F9FBA8"/>
    <a:srgbClr val="374154"/>
    <a:srgbClr val="77DD76"/>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96291" autoAdjust="0"/>
  </p:normalViewPr>
  <p:slideViewPr>
    <p:cSldViewPr showGuides="1">
      <p:cViewPr varScale="1">
        <p:scale>
          <a:sx n="127" d="100"/>
          <a:sy n="127" d="100"/>
        </p:scale>
        <p:origin x="360" y="17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2024/5/26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hasCustomPrompt="1"/>
          </p:nvPr>
        </p:nvSpPr>
        <p:spPr>
          <a:xfrm>
            <a:off x="1129829" y="908720"/>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XXXX</a:t>
            </a:r>
            <a:endPar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993925" y="3861048"/>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spTree>
    <p:extLst>
      <p:ext uri="{BB962C8B-B14F-4D97-AF65-F5344CB8AC3E}">
        <p14:creationId xmlns:p14="http://schemas.microsoft.com/office/powerpoint/2010/main" val="271470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4.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hyperlink" Target="http://www.hiascend.com/" TargetMode="Externa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7"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120270" y="6257689"/>
            <a:ext cx="338582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r>
              <a:rPr lang="en-US" altLang="zh-CN" sz="1333" b="0" dirty="0">
                <a:solidFill>
                  <a:schemeClr val="bg1"/>
                </a:solidFill>
                <a:latin typeface="Gill Sans MT" panose="020B0502020104020203" pitchFamily="34" charset="0"/>
                <a:ea typeface="微软雅黑" panose="020B0503020204020204" pitchFamily="34" charset="-122"/>
              </a:rPr>
              <a:t>HUAWEI</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Ascend</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t>
            </a:r>
            <a:r>
              <a:rPr lang="en-US" altLang="zh-CN" sz="1333" b="0" kern="1200" dirty="0">
                <a:solidFill>
                  <a:schemeClr val="bg1"/>
                </a:solidFill>
                <a:latin typeface="Gill Sans MT" panose="020B0502020104020203" pitchFamily="34" charset="0"/>
                <a:ea typeface="+mn-ea"/>
                <a:cs typeface="+mn-cs"/>
                <a:hlinkClick r:id="rId3">
                  <a:extLst>
                    <a:ext uri="{A12FA001-AC4F-418D-AE19-62706E023703}">
                      <ahyp:hlinkClr xmlns:ahyp="http://schemas.microsoft.com/office/drawing/2018/hyperlinkcolor" val="tx"/>
                    </a:ext>
                  </a:extLst>
                </a:hlinkClick>
              </a:rPr>
              <a:t>www.hiascend.com</a:t>
            </a:r>
            <a:r>
              <a:rPr lang="en-US" altLang="zh-CN" sz="1333" b="0" dirty="0">
                <a:solidFill>
                  <a:schemeClr val="bg1"/>
                </a:solidFill>
                <a:latin typeface="Gill Sans MT" panose="020B0502020104020203" pitchFamily="34" charset="0"/>
                <a:ea typeface="微软雅黑" panose="020B0503020204020204" pitchFamily="34" charset="-122"/>
              </a:rPr>
              <a:t>)</a:t>
            </a:r>
          </a:p>
        </p:txBody>
      </p:sp>
      <p:pic>
        <p:nvPicPr>
          <p:cNvPr id="18" name="图片 17">
            <a:extLst>
              <a:ext uri="{FF2B5EF4-FFF2-40B4-BE49-F238E27FC236}">
                <a16:creationId xmlns:a16="http://schemas.microsoft.com/office/drawing/2014/main" id="{71E61DDC-1FE5-554A-B34D-819BA371983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5626"/>
            <a:ext cx="12196763" cy="6846747"/>
          </a:xfrm>
          <a:prstGeom prst="rect">
            <a:avLst/>
          </a:prstGeom>
        </p:spPr>
      </p:pic>
    </p:spTree>
    <p:extLst>
      <p:ext uri="{BB962C8B-B14F-4D97-AF65-F5344CB8AC3E}">
        <p14:creationId xmlns:p14="http://schemas.microsoft.com/office/powerpoint/2010/main" val="628759217"/>
      </p:ext>
    </p:extLst>
  </p:cSld>
  <p:clrMap bg1="lt1" tx1="dk1" bg2="lt2" tx2="dk2" accent1="accent1" accent2="accent2" accent3="accent3" accent4="accent4" accent5="accent5" accent6="accent6" hlink="hlink" folHlink="folHlink"/>
  <p:sldLayoutIdLst>
    <p:sldLayoutId id="2147483922"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9">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5">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5"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hyperlink" Target="https://hc34.hotchips.org/" TargetMode="External"/><Relationship Id="rId13" Type="http://schemas.openxmlformats.org/officeDocument/2006/relationships/hyperlink" Target="https://developer.aliyun.com/article/603617" TargetMode="External"/><Relationship Id="rId3" Type="http://schemas.openxmlformats.org/officeDocument/2006/relationships/hyperlink" Target="https://blog.csdn.net/BtB5e6Nsu1g511Eg5XEg/article/details/86762135" TargetMode="External"/><Relationship Id="rId7" Type="http://schemas.openxmlformats.org/officeDocument/2006/relationships/hyperlink" Target="https://www.servethehome.com/nvidia-nvswitch-details-at-hot-chips-30/" TargetMode="External"/><Relationship Id="rId12" Type="http://schemas.openxmlformats.org/officeDocument/2006/relationships/hyperlink" Target="https://developer.aliyun.com/article/591403" TargetMode="External"/><Relationship Id="rId2" Type="http://schemas.openxmlformats.org/officeDocument/2006/relationships/hyperlink" Target="https://fuse.wikichip.org/news/1224/a-look-at-nvidias-nvlink-interconnect-and-the-nvswitch/" TargetMode="External"/><Relationship Id="rId1" Type="http://schemas.openxmlformats.org/officeDocument/2006/relationships/slideLayout" Target="../slideLayouts/slideLayout5.xml"/><Relationship Id="rId6" Type="http://schemas.openxmlformats.org/officeDocument/2006/relationships/hyperlink" Target="https://www.servethehome.com/nvidia-nvlink4-nvswitch-at-hot-chips-34/" TargetMode="External"/><Relationship Id="rId11" Type="http://schemas.openxmlformats.org/officeDocument/2006/relationships/hyperlink" Target="https://www.zhihu.com/question/63219175" TargetMode="External"/><Relationship Id="rId5" Type="http://schemas.openxmlformats.org/officeDocument/2006/relationships/hyperlink" Target="https://www.nextplatform.com/2016/05/04/nvlink-takes-gpu-acceleration-next-level/" TargetMode="External"/><Relationship Id="rId15" Type="http://schemas.openxmlformats.org/officeDocument/2006/relationships/hyperlink" Target="https://blog.csdn.net/tony_vip/article/details/117131380" TargetMode="External"/><Relationship Id="rId10" Type="http://schemas.openxmlformats.org/officeDocument/2006/relationships/hyperlink" Target="https://zhuanlan.zhihu.com/p/399405214" TargetMode="External"/><Relationship Id="rId4" Type="http://schemas.openxmlformats.org/officeDocument/2006/relationships/hyperlink" Target="https://developer.nvidia.com/blog/upgrading-multi-gpu-interconnectivity-with-the-third-generation-nvidia-nvswitch/" TargetMode="External"/><Relationship Id="rId9" Type="http://schemas.openxmlformats.org/officeDocument/2006/relationships/hyperlink" Target="https://www.infoq.cn/article/3d4msrvs8zotgcj7*krt" TargetMode="External"/><Relationship Id="rId14" Type="http://schemas.openxmlformats.org/officeDocument/2006/relationships/hyperlink" Target="https://developer.aliyun.com/article/599183"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637318" y="1745417"/>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4797152"/>
            <a:ext cx="2116161"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318" y="479715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553765" y="2708919"/>
            <a:ext cx="10369153"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ln w="19050">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NVSwitch</a:t>
            </a:r>
            <a:r>
              <a:rPr lang="zh-CN" altLang="en-US" sz="9600" dirty="0">
                <a:ln w="19050">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基础</a:t>
            </a:r>
            <a:endParaRPr lang="en-US" altLang="zh-CN" sz="9600" dirty="0">
              <a:ln w="19050">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矩形 9">
            <a:extLst>
              <a:ext uri="{FF2B5EF4-FFF2-40B4-BE49-F238E27FC236}">
                <a16:creationId xmlns:a16="http://schemas.microsoft.com/office/drawing/2014/main" id="{92D1A350-318B-434B-AA3C-635567F9E4A6}"/>
              </a:ext>
            </a:extLst>
          </p:cNvPr>
          <p:cNvSpPr/>
          <p:nvPr/>
        </p:nvSpPr>
        <p:spPr>
          <a:xfrm>
            <a:off x="3650109" y="1991094"/>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D6ED8-3DAD-0940-A8E1-CB7B73284325}"/>
              </a:ext>
            </a:extLst>
          </p:cNvPr>
          <p:cNvSpPr>
            <a:spLocks noGrp="1"/>
          </p:cNvSpPr>
          <p:nvPr>
            <p:ph type="title"/>
          </p:nvPr>
        </p:nvSpPr>
        <p:spPr/>
        <p:txBody>
          <a:bodyPr/>
          <a:lstStyle/>
          <a:p>
            <a:r>
              <a:rPr kumimoji="1" lang="en-US" altLang="zh-CN" dirty="0"/>
              <a:t>NVSwitch</a:t>
            </a:r>
            <a:r>
              <a:rPr kumimoji="1" lang="zh-CN" altLang="en-US"/>
              <a:t>发展</a:t>
            </a:r>
            <a:endParaRPr kumimoji="1" lang="zh-CN" altLang="en-US" dirty="0"/>
          </a:p>
        </p:txBody>
      </p:sp>
      <p:graphicFrame>
        <p:nvGraphicFramePr>
          <p:cNvPr id="5" name="内容占位符 4">
            <a:extLst>
              <a:ext uri="{FF2B5EF4-FFF2-40B4-BE49-F238E27FC236}">
                <a16:creationId xmlns:a16="http://schemas.microsoft.com/office/drawing/2014/main" id="{CB5213C4-4714-6F49-B42D-044284C6ADE3}"/>
              </a:ext>
            </a:extLst>
          </p:cNvPr>
          <p:cNvGraphicFramePr>
            <a:graphicFrameLocks noGrp="1"/>
          </p:cNvGraphicFramePr>
          <p:nvPr>
            <p:ph sz="half" idx="1"/>
          </p:nvPr>
        </p:nvGraphicFramePr>
        <p:xfrm>
          <a:off x="623888" y="1412875"/>
          <a:ext cx="10963272" cy="4885902"/>
        </p:xfrm>
        <a:graphic>
          <a:graphicData uri="http://schemas.openxmlformats.org/drawingml/2006/table">
            <a:tbl>
              <a:tblPr firstRow="1" bandRow="1">
                <a:tableStyleId>{5940675A-B579-460E-94D1-54222C63F5DA}</a:tableStyleId>
              </a:tblPr>
              <a:tblGrid>
                <a:gridCol w="2740818">
                  <a:extLst>
                    <a:ext uri="{9D8B030D-6E8A-4147-A177-3AD203B41FA5}">
                      <a16:colId xmlns:a16="http://schemas.microsoft.com/office/drawing/2014/main" val="3364374978"/>
                    </a:ext>
                  </a:extLst>
                </a:gridCol>
                <a:gridCol w="2740818">
                  <a:extLst>
                    <a:ext uri="{9D8B030D-6E8A-4147-A177-3AD203B41FA5}">
                      <a16:colId xmlns:a16="http://schemas.microsoft.com/office/drawing/2014/main" val="3741797642"/>
                    </a:ext>
                  </a:extLst>
                </a:gridCol>
                <a:gridCol w="2740818">
                  <a:extLst>
                    <a:ext uri="{9D8B030D-6E8A-4147-A177-3AD203B41FA5}">
                      <a16:colId xmlns:a16="http://schemas.microsoft.com/office/drawing/2014/main" val="753324992"/>
                    </a:ext>
                  </a:extLst>
                </a:gridCol>
                <a:gridCol w="2740818">
                  <a:extLst>
                    <a:ext uri="{9D8B030D-6E8A-4147-A177-3AD203B41FA5}">
                      <a16:colId xmlns:a16="http://schemas.microsoft.com/office/drawing/2014/main" val="2001932460"/>
                    </a:ext>
                  </a:extLst>
                </a:gridCol>
              </a:tblGrid>
              <a:tr h="648584">
                <a:tc>
                  <a:txBody>
                    <a:bodyPr/>
                    <a:lstStyle/>
                    <a:p>
                      <a:pPr algn="ctr"/>
                      <a:r>
                        <a:rPr lang="zh-CN" altLang="en-US" sz="1800" dirty="0">
                          <a:solidFill>
                            <a:schemeClr val="bg1"/>
                          </a:solidFill>
                          <a:effectLst/>
                          <a:latin typeface="Futura Medium" panose="020B0602020204020303" pitchFamily="34" charset="-79"/>
                          <a:cs typeface="Futura Medium" panose="020B0602020204020303" pitchFamily="34" charset="-79"/>
                        </a:rPr>
                        <a:t> </a:t>
                      </a:r>
                    </a:p>
                  </a:txBody>
                  <a:tcPr marL="142875" marR="142875" marT="142875" marB="114300" anchor="ctr">
                    <a:solidFill>
                      <a:srgbClr val="91D150"/>
                    </a:solidFill>
                  </a:tcPr>
                </a:tc>
                <a:tc>
                  <a:txBody>
                    <a:bodyPr/>
                    <a:lstStyle/>
                    <a:p>
                      <a:pPr algn="ctr"/>
                      <a:r>
                        <a:rPr lang="en-US" sz="1800" u="none" strike="noStrike" dirty="0">
                          <a:solidFill>
                            <a:schemeClr val="bg1"/>
                          </a:solidFill>
                          <a:effectLst/>
                          <a:latin typeface="Futura Medium" panose="020B0602020204020303" pitchFamily="34" charset="-79"/>
                          <a:cs typeface="Futura Medium" panose="020B0602020204020303" pitchFamily="34" charset="-79"/>
                        </a:rPr>
                        <a:t>First Generation</a:t>
                      </a:r>
                      <a:endParaRPr lang="en-US" sz="1800" dirty="0">
                        <a:solidFill>
                          <a:schemeClr val="bg1"/>
                        </a:solidFill>
                        <a:effectLst/>
                        <a:latin typeface="Futura Medium" panose="020B0602020204020303" pitchFamily="34" charset="-79"/>
                        <a:cs typeface="Futura Medium" panose="020B0602020204020303" pitchFamily="34" charset="-79"/>
                      </a:endParaRPr>
                    </a:p>
                  </a:txBody>
                  <a:tcPr marL="142875" marR="142875" marT="142875" marB="114300" anchor="ctr">
                    <a:solidFill>
                      <a:srgbClr val="91D150"/>
                    </a:solidFill>
                  </a:tcPr>
                </a:tc>
                <a:tc>
                  <a:txBody>
                    <a:bodyPr/>
                    <a:lstStyle/>
                    <a:p>
                      <a:pPr algn="ctr"/>
                      <a:r>
                        <a:rPr lang="en-US" sz="1800" u="none" strike="noStrike" dirty="0">
                          <a:solidFill>
                            <a:schemeClr val="bg1"/>
                          </a:solidFill>
                          <a:effectLst/>
                          <a:latin typeface="Futura Medium" panose="020B0602020204020303" pitchFamily="34" charset="-79"/>
                          <a:cs typeface="Futura Medium" panose="020B0602020204020303" pitchFamily="34" charset="-79"/>
                        </a:rPr>
                        <a:t>Second Generation</a:t>
                      </a:r>
                      <a:endParaRPr lang="en-US" sz="1800" dirty="0">
                        <a:solidFill>
                          <a:schemeClr val="bg1"/>
                        </a:solidFill>
                        <a:effectLst/>
                        <a:latin typeface="Futura Medium" panose="020B0602020204020303" pitchFamily="34" charset="-79"/>
                        <a:cs typeface="Futura Medium" panose="020B0602020204020303" pitchFamily="34" charset="-79"/>
                      </a:endParaRPr>
                    </a:p>
                  </a:txBody>
                  <a:tcPr marL="142875" marR="142875" marT="142875" marB="114300" anchor="ctr">
                    <a:solidFill>
                      <a:srgbClr val="91D150"/>
                    </a:solidFill>
                  </a:tcPr>
                </a:tc>
                <a:tc>
                  <a:txBody>
                    <a:bodyPr/>
                    <a:lstStyle/>
                    <a:p>
                      <a:pPr algn="ctr"/>
                      <a:r>
                        <a:rPr lang="en-US" sz="1800" u="none" strike="noStrike" dirty="0">
                          <a:solidFill>
                            <a:schemeClr val="bg1"/>
                          </a:solidFill>
                          <a:effectLst/>
                          <a:latin typeface="Futura Medium" panose="020B0602020204020303" pitchFamily="34" charset="-79"/>
                          <a:cs typeface="Futura Medium" panose="020B0602020204020303" pitchFamily="34" charset="-79"/>
                        </a:rPr>
                        <a:t>Third Generation</a:t>
                      </a:r>
                      <a:endParaRPr lang="en-US" sz="1800" dirty="0">
                        <a:solidFill>
                          <a:schemeClr val="bg1"/>
                        </a:solidFill>
                        <a:effectLst/>
                        <a:latin typeface="Futura Medium" panose="020B0602020204020303" pitchFamily="34" charset="-79"/>
                        <a:cs typeface="Futura Medium" panose="020B0602020204020303" pitchFamily="34" charset="-79"/>
                      </a:endParaRPr>
                    </a:p>
                  </a:txBody>
                  <a:tcPr marL="142875" marR="142875" marT="142875" marB="114300" anchor="ctr">
                    <a:solidFill>
                      <a:srgbClr val="91D150"/>
                    </a:solidFill>
                  </a:tcPr>
                </a:tc>
                <a:extLst>
                  <a:ext uri="{0D108BD9-81ED-4DB2-BD59-A6C34878D82A}">
                    <a16:rowId xmlns:a16="http://schemas.microsoft.com/office/drawing/2014/main" val="3198538572"/>
                  </a:ext>
                </a:extLst>
              </a:tr>
              <a:tr h="1305778">
                <a:tc>
                  <a:txBody>
                    <a:bodyPr/>
                    <a:lstStyle/>
                    <a:p>
                      <a:pPr algn="l"/>
                      <a:r>
                        <a:rPr lang="en-US" dirty="0">
                          <a:effectLst/>
                          <a:latin typeface="Gill Sans MT" panose="020B0502020104020203" pitchFamily="34" charset="0"/>
                        </a:rPr>
                        <a:t>Number of GPUs with direct connection / node</a:t>
                      </a:r>
                      <a:endParaRPr lang="en-US" b="1" dirty="0">
                        <a:effectLst/>
                        <a:latin typeface="Gill Sans MT" panose="020B0502020104020203" pitchFamily="34" charset="0"/>
                      </a:endParaRPr>
                    </a:p>
                  </a:txBody>
                  <a:tcPr marL="142875" marR="142875" marT="142875" marB="114300" anchor="ctr"/>
                </a:tc>
                <a:tc>
                  <a:txBody>
                    <a:bodyPr/>
                    <a:lstStyle/>
                    <a:p>
                      <a:pPr algn="ctr"/>
                      <a:r>
                        <a:rPr lang="en-US" dirty="0">
                          <a:effectLst/>
                          <a:latin typeface="Gill Sans MT" panose="020B0502020104020203" pitchFamily="34" charset="0"/>
                        </a:rPr>
                        <a:t>Up to 8</a:t>
                      </a:r>
                    </a:p>
                  </a:txBody>
                  <a:tcPr marL="142875" marR="142875" marT="142875" marB="114300" anchor="ctr"/>
                </a:tc>
                <a:tc>
                  <a:txBody>
                    <a:bodyPr/>
                    <a:lstStyle/>
                    <a:p>
                      <a:pPr algn="ctr"/>
                      <a:r>
                        <a:rPr lang="en-US" dirty="0">
                          <a:effectLst/>
                          <a:latin typeface="Gill Sans MT" panose="020B0502020104020203" pitchFamily="34" charset="0"/>
                        </a:rPr>
                        <a:t>Up to 8</a:t>
                      </a:r>
                    </a:p>
                  </a:txBody>
                  <a:tcPr marL="142875" marR="142875" marT="142875" marB="114300" anchor="ctr"/>
                </a:tc>
                <a:tc>
                  <a:txBody>
                    <a:bodyPr/>
                    <a:lstStyle/>
                    <a:p>
                      <a:pPr algn="ctr"/>
                      <a:r>
                        <a:rPr lang="en-US">
                          <a:effectLst/>
                          <a:latin typeface="Gill Sans MT" panose="020B0502020104020203" pitchFamily="34" charset="0"/>
                        </a:rPr>
                        <a:t>Up to 8</a:t>
                      </a:r>
                    </a:p>
                  </a:txBody>
                  <a:tcPr marL="142875" marR="142875" marT="142875" marB="114300" anchor="ctr"/>
                </a:tc>
                <a:extLst>
                  <a:ext uri="{0D108BD9-81ED-4DB2-BD59-A6C34878D82A}">
                    <a16:rowId xmlns:a16="http://schemas.microsoft.com/office/drawing/2014/main" val="1770858137"/>
                  </a:ext>
                </a:extLst>
              </a:tr>
              <a:tr h="977180">
                <a:tc>
                  <a:txBody>
                    <a:bodyPr/>
                    <a:lstStyle/>
                    <a:p>
                      <a:pPr algn="l"/>
                      <a:r>
                        <a:rPr lang="en-US" dirty="0">
                          <a:effectLst/>
                          <a:latin typeface="Gill Sans MT" panose="020B0502020104020203" pitchFamily="34" charset="0"/>
                        </a:rPr>
                        <a:t>NVSwitch GPU-to-GPU bandwidth</a:t>
                      </a:r>
                      <a:endParaRPr lang="en-US" b="1" dirty="0">
                        <a:effectLst/>
                        <a:latin typeface="Gill Sans MT" panose="020B0502020104020203" pitchFamily="34" charset="0"/>
                      </a:endParaRPr>
                    </a:p>
                  </a:txBody>
                  <a:tcPr marL="142875" marR="142875" marT="142875" marB="114300" anchor="ctr"/>
                </a:tc>
                <a:tc>
                  <a:txBody>
                    <a:bodyPr/>
                    <a:lstStyle/>
                    <a:p>
                      <a:pPr algn="ctr"/>
                      <a:r>
                        <a:rPr lang="en-US" dirty="0">
                          <a:effectLst/>
                          <a:latin typeface="Gill Sans MT" panose="020B0502020104020203" pitchFamily="34" charset="0"/>
                        </a:rPr>
                        <a:t>300GB/s</a:t>
                      </a:r>
                    </a:p>
                  </a:txBody>
                  <a:tcPr marL="142875" marR="142875" marT="142875" marB="114300" anchor="ctr"/>
                </a:tc>
                <a:tc>
                  <a:txBody>
                    <a:bodyPr/>
                    <a:lstStyle/>
                    <a:p>
                      <a:pPr algn="ctr"/>
                      <a:r>
                        <a:rPr lang="en-US" dirty="0">
                          <a:effectLst/>
                          <a:latin typeface="Gill Sans MT" panose="020B0502020104020203" pitchFamily="34" charset="0"/>
                        </a:rPr>
                        <a:t>600GB/s</a:t>
                      </a:r>
                    </a:p>
                  </a:txBody>
                  <a:tcPr marL="142875" marR="142875" marT="142875" marB="114300" anchor="ctr"/>
                </a:tc>
                <a:tc>
                  <a:txBody>
                    <a:bodyPr/>
                    <a:lstStyle/>
                    <a:p>
                      <a:pPr algn="ctr"/>
                      <a:r>
                        <a:rPr lang="en-US">
                          <a:effectLst/>
                          <a:latin typeface="Gill Sans MT" panose="020B0502020104020203" pitchFamily="34" charset="0"/>
                        </a:rPr>
                        <a:t>900GB/s</a:t>
                      </a:r>
                    </a:p>
                  </a:txBody>
                  <a:tcPr marL="142875" marR="142875" marT="142875" marB="114300" anchor="ctr"/>
                </a:tc>
                <a:extLst>
                  <a:ext uri="{0D108BD9-81ED-4DB2-BD59-A6C34878D82A}">
                    <a16:rowId xmlns:a16="http://schemas.microsoft.com/office/drawing/2014/main" val="1840005945"/>
                  </a:ext>
                </a:extLst>
              </a:tr>
              <a:tr h="977180">
                <a:tc>
                  <a:txBody>
                    <a:bodyPr/>
                    <a:lstStyle/>
                    <a:p>
                      <a:pPr algn="l"/>
                      <a:r>
                        <a:rPr lang="en-US" dirty="0">
                          <a:effectLst/>
                          <a:latin typeface="Gill Sans MT" panose="020B0502020104020203" pitchFamily="34" charset="0"/>
                        </a:rPr>
                        <a:t>Total aggregate bandwidth</a:t>
                      </a:r>
                      <a:endParaRPr lang="en-US" b="1" dirty="0">
                        <a:effectLst/>
                        <a:latin typeface="Gill Sans MT" panose="020B0502020104020203" pitchFamily="34" charset="0"/>
                      </a:endParaRPr>
                    </a:p>
                  </a:txBody>
                  <a:tcPr marL="142875" marR="142875" marT="142875" marB="114300" anchor="ctr"/>
                </a:tc>
                <a:tc>
                  <a:txBody>
                    <a:bodyPr/>
                    <a:lstStyle/>
                    <a:p>
                      <a:pPr algn="ctr"/>
                      <a:r>
                        <a:rPr lang="en-US" dirty="0">
                          <a:effectLst/>
                          <a:latin typeface="Gill Sans MT" panose="020B0502020104020203" pitchFamily="34" charset="0"/>
                        </a:rPr>
                        <a:t>2.4TB/s</a:t>
                      </a:r>
                    </a:p>
                  </a:txBody>
                  <a:tcPr marL="142875" marR="142875" marT="142875" marB="114300" anchor="ctr"/>
                </a:tc>
                <a:tc>
                  <a:txBody>
                    <a:bodyPr/>
                    <a:lstStyle/>
                    <a:p>
                      <a:pPr algn="ctr"/>
                      <a:r>
                        <a:rPr lang="en-US" dirty="0">
                          <a:effectLst/>
                          <a:latin typeface="Gill Sans MT" panose="020B0502020104020203" pitchFamily="34" charset="0"/>
                        </a:rPr>
                        <a:t>4.8TB/s</a:t>
                      </a:r>
                    </a:p>
                  </a:txBody>
                  <a:tcPr marL="142875" marR="142875" marT="142875" marB="114300" anchor="ctr"/>
                </a:tc>
                <a:tc>
                  <a:txBody>
                    <a:bodyPr/>
                    <a:lstStyle/>
                    <a:p>
                      <a:pPr algn="ctr"/>
                      <a:r>
                        <a:rPr lang="en-US" dirty="0">
                          <a:effectLst/>
                          <a:latin typeface="Gill Sans MT" panose="020B0502020104020203" pitchFamily="34" charset="0"/>
                        </a:rPr>
                        <a:t>7.2TB/s</a:t>
                      </a:r>
                    </a:p>
                  </a:txBody>
                  <a:tcPr marL="142875" marR="142875" marT="142875" marB="114300" anchor="ctr"/>
                </a:tc>
                <a:extLst>
                  <a:ext uri="{0D108BD9-81ED-4DB2-BD59-A6C34878D82A}">
                    <a16:rowId xmlns:a16="http://schemas.microsoft.com/office/drawing/2014/main" val="463067679"/>
                  </a:ext>
                </a:extLst>
              </a:tr>
              <a:tr h="977180">
                <a:tc>
                  <a:txBody>
                    <a:bodyPr/>
                    <a:lstStyle/>
                    <a:p>
                      <a:pPr algn="l"/>
                      <a:r>
                        <a:rPr lang="en-US">
                          <a:effectLst/>
                          <a:latin typeface="Gill Sans MT" panose="020B0502020104020203" pitchFamily="34" charset="0"/>
                        </a:rPr>
                        <a:t>Supported NVIDIA architectures</a:t>
                      </a:r>
                      <a:endParaRPr lang="en-US" b="1">
                        <a:effectLst/>
                        <a:latin typeface="Gill Sans MT" panose="020B0502020104020203" pitchFamily="34" charset="0"/>
                      </a:endParaRPr>
                    </a:p>
                  </a:txBody>
                  <a:tcPr marL="142875" marR="142875" marT="142875" marB="114300" anchor="ctr"/>
                </a:tc>
                <a:tc>
                  <a:txBody>
                    <a:bodyPr/>
                    <a:lstStyle/>
                    <a:p>
                      <a:pPr algn="ctr"/>
                      <a:r>
                        <a:rPr lang="en-US" dirty="0">
                          <a:effectLst/>
                          <a:latin typeface="Gill Sans MT" panose="020B0502020104020203" pitchFamily="34" charset="0"/>
                        </a:rPr>
                        <a:t>NVIDIA Volta </a:t>
                      </a:r>
                    </a:p>
                    <a:p>
                      <a:pPr algn="ctr"/>
                      <a:r>
                        <a:rPr lang="en-US" dirty="0">
                          <a:effectLst/>
                          <a:latin typeface="Gill Sans MT" panose="020B0502020104020203" pitchFamily="34" charset="0"/>
                        </a:rPr>
                        <a:t>architecture</a:t>
                      </a:r>
                    </a:p>
                  </a:txBody>
                  <a:tcPr marL="142875" marR="142875" marT="142875" marB="114300" anchor="ctr"/>
                </a:tc>
                <a:tc>
                  <a:txBody>
                    <a:bodyPr/>
                    <a:lstStyle/>
                    <a:p>
                      <a:pPr algn="ctr"/>
                      <a:r>
                        <a:rPr lang="en-US" dirty="0">
                          <a:effectLst/>
                          <a:latin typeface="Gill Sans MT" panose="020B0502020104020203" pitchFamily="34" charset="0"/>
                        </a:rPr>
                        <a:t>NVIDIA Ampere architecture</a:t>
                      </a:r>
                    </a:p>
                  </a:txBody>
                  <a:tcPr marL="142875" marR="142875" marT="142875" marB="114300" anchor="ctr"/>
                </a:tc>
                <a:tc>
                  <a:txBody>
                    <a:bodyPr/>
                    <a:lstStyle/>
                    <a:p>
                      <a:pPr algn="ctr"/>
                      <a:r>
                        <a:rPr lang="en-US" dirty="0">
                          <a:effectLst/>
                          <a:latin typeface="Gill Sans MT" panose="020B0502020104020203" pitchFamily="34" charset="0"/>
                        </a:rPr>
                        <a:t>NVIDIA Hopper architecture</a:t>
                      </a:r>
                    </a:p>
                  </a:txBody>
                  <a:tcPr marL="142875" marR="142875" marT="142875" marB="114300" anchor="ctr"/>
                </a:tc>
                <a:extLst>
                  <a:ext uri="{0D108BD9-81ED-4DB2-BD59-A6C34878D82A}">
                    <a16:rowId xmlns:a16="http://schemas.microsoft.com/office/drawing/2014/main" val="1813670591"/>
                  </a:ext>
                </a:extLst>
              </a:tr>
            </a:tbl>
          </a:graphicData>
        </a:graphic>
      </p:graphicFrame>
    </p:spTree>
    <p:extLst>
      <p:ext uri="{BB962C8B-B14F-4D97-AF65-F5344CB8AC3E}">
        <p14:creationId xmlns:p14="http://schemas.microsoft.com/office/powerpoint/2010/main" val="938688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D59B9C7-2BE0-C644-A06B-30A792B2A59B}"/>
              </a:ext>
            </a:extLst>
          </p:cNvPr>
          <p:cNvSpPr>
            <a:spLocks noGrp="1"/>
          </p:cNvSpPr>
          <p:nvPr>
            <p:ph type="title"/>
          </p:nvPr>
        </p:nvSpPr>
        <p:spPr/>
        <p:txBody>
          <a:bodyPr/>
          <a:lstStyle/>
          <a:p>
            <a:r>
              <a:rPr lang="en-US" altLang="zh-CN" dirty="0"/>
              <a:t>NVLink</a:t>
            </a:r>
            <a:r>
              <a:rPr lang="zh-CN" altLang="en-US" dirty="0"/>
              <a:t> 与 </a:t>
            </a:r>
            <a:r>
              <a:rPr lang="en-US" altLang="zh-CN" dirty="0"/>
              <a:t>NVSwitch</a:t>
            </a:r>
            <a:r>
              <a:rPr lang="zh-CN" altLang="en-US" dirty="0"/>
              <a:t> 相关的服务器</a:t>
            </a:r>
          </a:p>
        </p:txBody>
      </p:sp>
      <p:pic>
        <p:nvPicPr>
          <p:cNvPr id="4" name="图片 3">
            <a:extLst>
              <a:ext uri="{FF2B5EF4-FFF2-40B4-BE49-F238E27FC236}">
                <a16:creationId xmlns:a16="http://schemas.microsoft.com/office/drawing/2014/main" id="{3AEDF6A1-9690-9F44-A23C-0C34813B51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18433" y="1268760"/>
            <a:ext cx="11173875" cy="5209998"/>
          </a:xfrm>
          <a:prstGeom prst="rect">
            <a:avLst/>
          </a:prstGeom>
        </p:spPr>
      </p:pic>
    </p:spTree>
    <p:extLst>
      <p:ext uri="{BB962C8B-B14F-4D97-AF65-F5344CB8AC3E}">
        <p14:creationId xmlns:p14="http://schemas.microsoft.com/office/powerpoint/2010/main" val="2686758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4970C8D-34EF-A548-82B5-F4B90DDB68A2}"/>
              </a:ext>
            </a:extLst>
          </p:cNvPr>
          <p:cNvSpPr>
            <a:spLocks noGrp="1"/>
          </p:cNvSpPr>
          <p:nvPr>
            <p:ph type="title"/>
          </p:nvPr>
        </p:nvSpPr>
        <p:spPr/>
        <p:txBody>
          <a:bodyPr/>
          <a:lstStyle/>
          <a:p>
            <a:r>
              <a:rPr lang="en-US" altLang="zh-CN" dirty="0"/>
              <a:t>NVLink</a:t>
            </a:r>
            <a:r>
              <a:rPr lang="zh-CN" altLang="en-US" dirty="0"/>
              <a:t> 与 </a:t>
            </a:r>
            <a:r>
              <a:rPr lang="en-US" altLang="zh-CN" dirty="0"/>
              <a:t>NVSwitch</a:t>
            </a:r>
            <a:r>
              <a:rPr lang="zh-CN" altLang="en-US" dirty="0"/>
              <a:t> 相关的服务器</a:t>
            </a:r>
          </a:p>
        </p:txBody>
      </p:sp>
      <p:sp>
        <p:nvSpPr>
          <p:cNvPr id="6" name="内容占位符 5">
            <a:extLst>
              <a:ext uri="{FF2B5EF4-FFF2-40B4-BE49-F238E27FC236}">
                <a16:creationId xmlns:a16="http://schemas.microsoft.com/office/drawing/2014/main" id="{8C2F49CB-6298-0548-91A1-FA0F4A3CEF40}"/>
              </a:ext>
            </a:extLst>
          </p:cNvPr>
          <p:cNvSpPr>
            <a:spLocks noGrp="1"/>
          </p:cNvSpPr>
          <p:nvPr>
            <p:ph sz="half" idx="1"/>
          </p:nvPr>
        </p:nvSpPr>
        <p:spPr>
          <a:xfrm>
            <a:off x="623636" y="1412776"/>
            <a:ext cx="4394626" cy="4608512"/>
          </a:xfrm>
        </p:spPr>
        <p:txBody>
          <a:bodyPr/>
          <a:lstStyle/>
          <a:p>
            <a:r>
              <a:rPr lang="en-US" altLang="zh-CN" dirty="0"/>
              <a:t>NVLink</a:t>
            </a:r>
            <a:r>
              <a:rPr lang="zh-CN" altLang="en-US" dirty="0"/>
              <a:t> </a:t>
            </a:r>
            <a:r>
              <a:rPr lang="en-US" altLang="zh-CN" dirty="0"/>
              <a:t>2.0 </a:t>
            </a:r>
            <a:r>
              <a:rPr lang="zh-CN" altLang="en-US" dirty="0"/>
              <a:t>技术使得单服务器中 </a:t>
            </a:r>
            <a:r>
              <a:rPr lang="en-US" altLang="zh-CN" dirty="0"/>
              <a:t>8 </a:t>
            </a:r>
            <a:r>
              <a:rPr lang="zh-CN" altLang="en-US" dirty="0"/>
              <a:t>个 </a:t>
            </a:r>
            <a:r>
              <a:rPr lang="en-US" altLang="zh-CN" dirty="0"/>
              <a:t>GPU </a:t>
            </a:r>
            <a:r>
              <a:rPr lang="zh-CN" altLang="en-US" dirty="0"/>
              <a:t>无法达到全连接为解决该问题，</a:t>
            </a:r>
            <a:r>
              <a:rPr lang="en-US" altLang="zh-CN" dirty="0"/>
              <a:t>NVIDIA </a:t>
            </a:r>
            <a:r>
              <a:rPr lang="zh-CN" altLang="en-US" dirty="0"/>
              <a:t>在 </a:t>
            </a:r>
            <a:r>
              <a:rPr lang="en-US" altLang="zh-CN" dirty="0"/>
              <a:t>2018 </a:t>
            </a:r>
            <a:r>
              <a:rPr lang="zh-CN" altLang="en-US" dirty="0"/>
              <a:t>年发布了 </a:t>
            </a:r>
            <a:r>
              <a:rPr lang="en-US" altLang="zh-CN" dirty="0"/>
              <a:t>NVSwitch</a:t>
            </a:r>
            <a:r>
              <a:rPr lang="zh-CN" altLang="en-US" dirty="0"/>
              <a:t>，实现了 </a:t>
            </a:r>
            <a:r>
              <a:rPr lang="en-US" altLang="zh-CN" dirty="0"/>
              <a:t>NVLink </a:t>
            </a:r>
            <a:r>
              <a:rPr lang="zh-CN" altLang="en-US" dirty="0"/>
              <a:t>的全连接。</a:t>
            </a:r>
            <a:endParaRPr lang="en-US" altLang="zh-CN" dirty="0"/>
          </a:p>
          <a:p>
            <a:endParaRPr lang="en-US" altLang="zh-CN" dirty="0"/>
          </a:p>
          <a:p>
            <a:r>
              <a:rPr lang="en-US" altLang="zh-CN" dirty="0"/>
              <a:t>NVIDIA NVSwitch </a:t>
            </a:r>
            <a:r>
              <a:rPr lang="zh-CN" altLang="en-US" dirty="0"/>
              <a:t>是首款节点交换架构，可支持单个服务器节点中 </a:t>
            </a:r>
            <a:r>
              <a:rPr lang="en-US" altLang="zh-CN" dirty="0"/>
              <a:t>16 </a:t>
            </a:r>
            <a:r>
              <a:rPr lang="zh-CN" altLang="en-US" dirty="0"/>
              <a:t>个全互联的 </a:t>
            </a:r>
            <a:r>
              <a:rPr lang="en-US" altLang="zh-CN" dirty="0"/>
              <a:t>GPU</a:t>
            </a:r>
            <a:r>
              <a:rPr lang="zh-CN" altLang="en-US" dirty="0"/>
              <a:t>，并可使全部 </a:t>
            </a:r>
            <a:r>
              <a:rPr lang="en-US" altLang="zh-CN" dirty="0"/>
              <a:t>8 </a:t>
            </a:r>
            <a:r>
              <a:rPr lang="zh-CN" altLang="en-US" dirty="0"/>
              <a:t>个 </a:t>
            </a:r>
            <a:r>
              <a:rPr lang="en-US" altLang="zh-CN" dirty="0"/>
              <a:t>GPU </a:t>
            </a:r>
            <a:r>
              <a:rPr lang="zh-CN" altLang="en-US" dirty="0"/>
              <a:t>对分别达到 </a:t>
            </a:r>
            <a:r>
              <a:rPr lang="en-US" altLang="zh-CN" dirty="0"/>
              <a:t>300GB/s </a:t>
            </a:r>
            <a:r>
              <a:rPr lang="zh-CN" altLang="en-US" dirty="0"/>
              <a:t>的速度同时进行通信。</a:t>
            </a:r>
          </a:p>
        </p:txBody>
      </p:sp>
      <p:pic>
        <p:nvPicPr>
          <p:cNvPr id="7" name="图片 6">
            <a:extLst>
              <a:ext uri="{FF2B5EF4-FFF2-40B4-BE49-F238E27FC236}">
                <a16:creationId xmlns:a16="http://schemas.microsoft.com/office/drawing/2014/main" id="{82DAC216-939A-E346-8D2D-17F7DEAFC8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94325" y="1246110"/>
            <a:ext cx="5651956" cy="5209998"/>
          </a:xfrm>
          <a:prstGeom prst="rect">
            <a:avLst/>
          </a:prstGeom>
        </p:spPr>
      </p:pic>
    </p:spTree>
    <p:extLst>
      <p:ext uri="{BB962C8B-B14F-4D97-AF65-F5344CB8AC3E}">
        <p14:creationId xmlns:p14="http://schemas.microsoft.com/office/powerpoint/2010/main" val="79917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NVSwitch</a:t>
            </a:r>
            <a:r>
              <a:rPr kumimoji="1" lang="zh-CN" altLang="en-US" sz="9600" b="1" dirty="0">
                <a:solidFill>
                  <a:srgbClr val="91D150"/>
                </a:solidFill>
                <a:latin typeface="Futura Medium" panose="020B0602020204020303" pitchFamily="34" charset="-79"/>
                <a:cs typeface="Futura Medium" panose="020B0602020204020303" pitchFamily="34" charset="-79"/>
              </a:rPr>
              <a:t>详解</a:t>
            </a:r>
          </a:p>
        </p:txBody>
      </p:sp>
    </p:spTree>
    <p:extLst>
      <p:ext uri="{BB962C8B-B14F-4D97-AF65-F5344CB8AC3E}">
        <p14:creationId xmlns:p14="http://schemas.microsoft.com/office/powerpoint/2010/main" val="214117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C3AE30C-E23A-4149-BC31-279B7D982833}"/>
              </a:ext>
            </a:extLst>
          </p:cNvPr>
          <p:cNvSpPr>
            <a:spLocks noGrp="1"/>
          </p:cNvSpPr>
          <p:nvPr>
            <p:ph type="title"/>
          </p:nvPr>
        </p:nvSpPr>
        <p:spPr/>
        <p:txBody>
          <a:bodyPr/>
          <a:lstStyle/>
          <a:p>
            <a:r>
              <a:rPr lang="zh-CN" altLang="en-US" dirty="0"/>
              <a:t>第一代 </a:t>
            </a:r>
            <a:r>
              <a:rPr lang="en-US" altLang="zh-CN" dirty="0"/>
              <a:t>NVSwitch</a:t>
            </a:r>
            <a:endParaRPr lang="zh-CN" altLang="en-US" dirty="0"/>
          </a:p>
        </p:txBody>
      </p:sp>
      <p:sp>
        <p:nvSpPr>
          <p:cNvPr id="6" name="内容占位符 5">
            <a:extLst>
              <a:ext uri="{FF2B5EF4-FFF2-40B4-BE49-F238E27FC236}">
                <a16:creationId xmlns:a16="http://schemas.microsoft.com/office/drawing/2014/main" id="{BB21EBB6-B2A4-954E-B8CA-968F67214080}"/>
              </a:ext>
            </a:extLst>
          </p:cNvPr>
          <p:cNvSpPr>
            <a:spLocks noGrp="1"/>
          </p:cNvSpPr>
          <p:nvPr>
            <p:ph sz="half" idx="1"/>
          </p:nvPr>
        </p:nvSpPr>
        <p:spPr>
          <a:xfrm>
            <a:off x="623636" y="1412776"/>
            <a:ext cx="3386513" cy="4608512"/>
          </a:xfrm>
        </p:spPr>
        <p:txBody>
          <a:bodyPr anchor="ctr"/>
          <a:lstStyle/>
          <a:p>
            <a:r>
              <a:rPr lang="zh-CN" altLang="en-US" dirty="0"/>
              <a:t>通过 </a:t>
            </a:r>
            <a:r>
              <a:rPr lang="en-US" altLang="zh-CN" dirty="0"/>
              <a:t>NVSwitch</a:t>
            </a:r>
            <a:r>
              <a:rPr lang="zh-CN" altLang="en-US" dirty="0"/>
              <a:t> 提供的</a:t>
            </a:r>
            <a:r>
              <a:rPr lang="en-US" altLang="zh-CN" dirty="0"/>
              <a:t>18</a:t>
            </a:r>
            <a:r>
              <a:rPr lang="zh-CN" altLang="en-US" dirty="0"/>
              <a:t>路接口，</a:t>
            </a:r>
            <a:r>
              <a:rPr lang="en-US" altLang="zh-CN" dirty="0"/>
              <a:t> NVSwitch</a:t>
            </a:r>
            <a:r>
              <a:rPr lang="zh-CN" altLang="en-US" dirty="0"/>
              <a:t> 能够让 </a:t>
            </a:r>
            <a:r>
              <a:rPr lang="en-US" altLang="zh-CN" dirty="0" err="1"/>
              <a:t>nvidia</a:t>
            </a:r>
            <a:r>
              <a:rPr lang="zh-CN" altLang="en-US" dirty="0"/>
              <a:t>设计出完全无阻塞的全互联</a:t>
            </a:r>
            <a:r>
              <a:rPr lang="en-US" altLang="zh-CN" dirty="0"/>
              <a:t>16</a:t>
            </a:r>
            <a:r>
              <a:rPr lang="zh-CN" altLang="en-US" dirty="0"/>
              <a:t>路</a:t>
            </a:r>
            <a:r>
              <a:rPr lang="en-US" altLang="zh-CN" dirty="0"/>
              <a:t>GPU</a:t>
            </a:r>
            <a:r>
              <a:rPr lang="zh-CN" altLang="en-US" dirty="0"/>
              <a:t>系统。</a:t>
            </a:r>
            <a:endParaRPr lang="en-US" altLang="zh-CN" dirty="0"/>
          </a:p>
          <a:p>
            <a:endParaRPr lang="en-US" altLang="zh-CN" dirty="0"/>
          </a:p>
          <a:p>
            <a:r>
              <a:rPr lang="zh-CN" altLang="en-US" dirty="0"/>
              <a:t>每块</a:t>
            </a:r>
            <a:r>
              <a:rPr lang="en-US" altLang="zh-CN" dirty="0"/>
              <a:t>v100</a:t>
            </a:r>
            <a:r>
              <a:rPr lang="zh-CN" altLang="en-US" dirty="0"/>
              <a:t>中的</a:t>
            </a:r>
            <a:r>
              <a:rPr lang="en-US" altLang="zh-CN" dirty="0"/>
              <a:t>6</a:t>
            </a:r>
            <a:r>
              <a:rPr lang="zh-CN" altLang="en-US" dirty="0"/>
              <a:t>路 </a:t>
            </a:r>
            <a:r>
              <a:rPr lang="en-US" altLang="zh-CN" dirty="0"/>
              <a:t>NVLink</a:t>
            </a:r>
            <a:r>
              <a:rPr lang="zh-CN" altLang="en-US" dirty="0"/>
              <a:t> 将分别连接到</a:t>
            </a:r>
            <a:r>
              <a:rPr lang="en-US" altLang="zh-CN" dirty="0"/>
              <a:t>6</a:t>
            </a:r>
            <a:r>
              <a:rPr lang="zh-CN" altLang="en-US" dirty="0"/>
              <a:t>块 </a:t>
            </a:r>
            <a:r>
              <a:rPr lang="en-US" altLang="zh-CN" dirty="0"/>
              <a:t>NVSwitch</a:t>
            </a:r>
            <a:r>
              <a:rPr lang="zh-CN" altLang="en-US" dirty="0"/>
              <a:t> 上面。这样</a:t>
            </a:r>
            <a:r>
              <a:rPr lang="en-US" altLang="zh-CN" dirty="0"/>
              <a:t>8</a:t>
            </a:r>
            <a:r>
              <a:rPr lang="zh-CN" altLang="en-US" dirty="0"/>
              <a:t>块</a:t>
            </a:r>
            <a:r>
              <a:rPr lang="en-US" altLang="zh-CN" dirty="0"/>
              <a:t>v100</a:t>
            </a:r>
            <a:r>
              <a:rPr lang="zh-CN" altLang="en-US" dirty="0"/>
              <a:t>与</a:t>
            </a:r>
            <a:r>
              <a:rPr lang="en-US" altLang="zh-CN" dirty="0"/>
              <a:t>6</a:t>
            </a:r>
            <a:r>
              <a:rPr lang="zh-CN" altLang="en-US" dirty="0"/>
              <a:t>块 </a:t>
            </a:r>
            <a:r>
              <a:rPr lang="en-US" altLang="zh-CN" dirty="0"/>
              <a:t>NVSwitch</a:t>
            </a:r>
            <a:r>
              <a:rPr lang="zh-CN" altLang="en-US" dirty="0"/>
              <a:t> 完全连接，构成一个基板。</a:t>
            </a:r>
          </a:p>
        </p:txBody>
      </p:sp>
      <p:pic>
        <p:nvPicPr>
          <p:cNvPr id="7" name="图片 6">
            <a:extLst>
              <a:ext uri="{FF2B5EF4-FFF2-40B4-BE49-F238E27FC236}">
                <a16:creationId xmlns:a16="http://schemas.microsoft.com/office/drawing/2014/main" id="{BDDE7A80-1B9C-7F44-AE99-123109B4F109}"/>
              </a:ext>
            </a:extLst>
          </p:cNvPr>
          <p:cNvPicPr>
            <a:picLocks noChangeAspect="1"/>
          </p:cNvPicPr>
          <p:nvPr/>
        </p:nvPicPr>
        <p:blipFill>
          <a:blip r:embed="rId2"/>
          <a:stretch>
            <a:fillRect/>
          </a:stretch>
        </p:blipFill>
        <p:spPr>
          <a:xfrm>
            <a:off x="5090269" y="1577288"/>
            <a:ext cx="6444402" cy="4732032"/>
          </a:xfrm>
          <a:prstGeom prst="rect">
            <a:avLst/>
          </a:prstGeom>
        </p:spPr>
      </p:pic>
    </p:spTree>
    <p:extLst>
      <p:ext uri="{BB962C8B-B14F-4D97-AF65-F5344CB8AC3E}">
        <p14:creationId xmlns:p14="http://schemas.microsoft.com/office/powerpoint/2010/main" val="4000696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1FA02C-3DE7-614E-AEDD-9409FEBEAF0A}"/>
              </a:ext>
            </a:extLst>
          </p:cNvPr>
          <p:cNvSpPr>
            <a:spLocks noGrp="1"/>
          </p:cNvSpPr>
          <p:nvPr>
            <p:ph type="title"/>
          </p:nvPr>
        </p:nvSpPr>
        <p:spPr/>
        <p:txBody>
          <a:bodyPr/>
          <a:lstStyle/>
          <a:p>
            <a:r>
              <a:rPr lang="zh-CN" altLang="en-US" dirty="0"/>
              <a:t>第一代 </a:t>
            </a:r>
            <a:r>
              <a:rPr lang="en-US" altLang="zh-CN" dirty="0"/>
              <a:t>NVSwitch</a:t>
            </a:r>
            <a:endParaRPr lang="zh-CN" altLang="en-US" dirty="0"/>
          </a:p>
        </p:txBody>
      </p:sp>
      <p:sp>
        <p:nvSpPr>
          <p:cNvPr id="6" name="内容占位符 5">
            <a:extLst>
              <a:ext uri="{FF2B5EF4-FFF2-40B4-BE49-F238E27FC236}">
                <a16:creationId xmlns:a16="http://schemas.microsoft.com/office/drawing/2014/main" id="{2565FDDC-3842-1347-AD9E-ABD052FF0BFF}"/>
              </a:ext>
            </a:extLst>
          </p:cNvPr>
          <p:cNvSpPr>
            <a:spLocks noGrp="1"/>
          </p:cNvSpPr>
          <p:nvPr>
            <p:ph sz="half" idx="1"/>
          </p:nvPr>
        </p:nvSpPr>
        <p:spPr/>
        <p:txBody>
          <a:bodyPr/>
          <a:lstStyle/>
          <a:p>
            <a:r>
              <a:rPr lang="en-US" altLang="zh-CN" dirty="0"/>
              <a:t>NVSwitch</a:t>
            </a:r>
            <a:r>
              <a:rPr lang="zh-CN" altLang="en-US" dirty="0"/>
              <a:t> 是一块独立的 </a:t>
            </a:r>
            <a:r>
              <a:rPr lang="en-US" altLang="zh-CN" dirty="0"/>
              <a:t>NVLink</a:t>
            </a:r>
            <a:r>
              <a:rPr lang="zh-CN" altLang="en-US" dirty="0"/>
              <a:t> 芯片，其提供了高达</a:t>
            </a:r>
            <a:r>
              <a:rPr lang="en-US" altLang="zh-CN" dirty="0"/>
              <a:t>18</a:t>
            </a:r>
            <a:r>
              <a:rPr lang="zh-CN" altLang="en-US" dirty="0"/>
              <a:t>路 </a:t>
            </a:r>
            <a:r>
              <a:rPr lang="en-US" altLang="zh-CN" dirty="0"/>
              <a:t>NVLink</a:t>
            </a:r>
            <a:r>
              <a:rPr lang="zh-CN" altLang="en-US" dirty="0"/>
              <a:t> 的接口。支持 </a:t>
            </a:r>
            <a:r>
              <a:rPr lang="en-US" altLang="zh-CN" dirty="0"/>
              <a:t>NVLink 2.0</a:t>
            </a:r>
            <a:r>
              <a:rPr lang="zh-CN" altLang="en-US" dirty="0"/>
              <a:t>，每个接口均能提供双信道高达</a:t>
            </a:r>
            <a:r>
              <a:rPr lang="en-US" altLang="zh-CN" dirty="0"/>
              <a:t>50GB/s</a:t>
            </a:r>
            <a:r>
              <a:rPr lang="zh-CN" altLang="en-US" dirty="0"/>
              <a:t> 带宽，总计能够提供</a:t>
            </a:r>
            <a:r>
              <a:rPr lang="en-US" altLang="zh-CN" dirty="0"/>
              <a:t>900GB/s</a:t>
            </a:r>
            <a:r>
              <a:rPr lang="zh-CN" altLang="en-US" dirty="0"/>
              <a:t>的带宽。功率</a:t>
            </a:r>
            <a:r>
              <a:rPr lang="en-US" altLang="zh-CN" dirty="0"/>
              <a:t>100w</a:t>
            </a:r>
            <a:r>
              <a:rPr lang="zh-CN" altLang="en-US" dirty="0"/>
              <a:t>，基于台积电</a:t>
            </a:r>
            <a:r>
              <a:rPr lang="en-US" altLang="zh-CN" dirty="0"/>
              <a:t>12nm </a:t>
            </a:r>
            <a:r>
              <a:rPr lang="en-US" altLang="zh-CN" dirty="0" err="1"/>
              <a:t>FinFet</a:t>
            </a:r>
            <a:r>
              <a:rPr lang="en-US" altLang="zh-CN" dirty="0"/>
              <a:t> FFN </a:t>
            </a:r>
            <a:r>
              <a:rPr lang="zh-CN" altLang="en-US" dirty="0"/>
              <a:t>工艺，拥有</a:t>
            </a:r>
            <a:r>
              <a:rPr lang="en-US" altLang="zh-CN" dirty="0"/>
              <a:t>2b</a:t>
            </a:r>
            <a:r>
              <a:rPr lang="zh-CN" altLang="en-US" dirty="0"/>
              <a:t>个晶体管。</a:t>
            </a:r>
          </a:p>
        </p:txBody>
      </p:sp>
      <p:pic>
        <p:nvPicPr>
          <p:cNvPr id="7" name="图片 6">
            <a:extLst>
              <a:ext uri="{FF2B5EF4-FFF2-40B4-BE49-F238E27FC236}">
                <a16:creationId xmlns:a16="http://schemas.microsoft.com/office/drawing/2014/main" id="{F72CCBC1-0238-1A43-89AA-5433240FD339}"/>
              </a:ext>
            </a:extLst>
          </p:cNvPr>
          <p:cNvPicPr>
            <a:picLocks noChangeAspect="1"/>
          </p:cNvPicPr>
          <p:nvPr/>
        </p:nvPicPr>
        <p:blipFill>
          <a:blip r:embed="rId2"/>
          <a:stretch>
            <a:fillRect/>
          </a:stretch>
        </p:blipFill>
        <p:spPr>
          <a:xfrm>
            <a:off x="624302" y="3429000"/>
            <a:ext cx="10970140" cy="2319401"/>
          </a:xfrm>
          <a:prstGeom prst="rect">
            <a:avLst/>
          </a:prstGeom>
        </p:spPr>
      </p:pic>
    </p:spTree>
    <p:extLst>
      <p:ext uri="{BB962C8B-B14F-4D97-AF65-F5344CB8AC3E}">
        <p14:creationId xmlns:p14="http://schemas.microsoft.com/office/powerpoint/2010/main" val="3353700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ABC7561-2325-224E-8FFC-1ECF60E00CFF}"/>
              </a:ext>
            </a:extLst>
          </p:cNvPr>
          <p:cNvSpPr>
            <a:spLocks noGrp="1"/>
          </p:cNvSpPr>
          <p:nvPr>
            <p:ph type="title"/>
          </p:nvPr>
        </p:nvSpPr>
        <p:spPr/>
        <p:txBody>
          <a:bodyPr/>
          <a:lstStyle/>
          <a:p>
            <a:r>
              <a:rPr lang="zh-CN" altLang="en-US" dirty="0"/>
              <a:t>第一代 </a:t>
            </a:r>
            <a:r>
              <a:rPr lang="en-US" altLang="zh-CN" dirty="0"/>
              <a:t>NVSwitch</a:t>
            </a:r>
            <a:endParaRPr lang="zh-CN" altLang="en-US" dirty="0"/>
          </a:p>
        </p:txBody>
      </p:sp>
      <p:sp>
        <p:nvSpPr>
          <p:cNvPr id="6" name="内容占位符 5">
            <a:extLst>
              <a:ext uri="{FF2B5EF4-FFF2-40B4-BE49-F238E27FC236}">
                <a16:creationId xmlns:a16="http://schemas.microsoft.com/office/drawing/2014/main" id="{700B5AB8-2C41-1E4F-B37F-B74D10265DDA}"/>
              </a:ext>
            </a:extLst>
          </p:cNvPr>
          <p:cNvSpPr>
            <a:spLocks noGrp="1"/>
          </p:cNvSpPr>
          <p:nvPr>
            <p:ph sz="half" idx="1"/>
          </p:nvPr>
        </p:nvSpPr>
        <p:spPr>
          <a:xfrm>
            <a:off x="623635" y="1412776"/>
            <a:ext cx="10963473" cy="1080120"/>
          </a:xfrm>
        </p:spPr>
        <p:txBody>
          <a:bodyPr/>
          <a:lstStyle/>
          <a:p>
            <a:r>
              <a:rPr lang="en-US" altLang="zh-CN" dirty="0"/>
              <a:t>NVSwitch</a:t>
            </a:r>
            <a:r>
              <a:rPr lang="zh-CN" altLang="en-US" dirty="0"/>
              <a:t> 封装在</a:t>
            </a:r>
            <a:r>
              <a:rPr lang="en-US" altLang="zh-CN" dirty="0"/>
              <a:t>1940</a:t>
            </a:r>
            <a:r>
              <a:rPr lang="zh-CN" altLang="en-US" dirty="0"/>
              <a:t> 个 </a:t>
            </a:r>
            <a:r>
              <a:rPr lang="en-US" altLang="zh-CN" dirty="0"/>
              <a:t>pin</a:t>
            </a:r>
            <a:r>
              <a:rPr lang="zh-CN" altLang="en-US" dirty="0"/>
              <a:t> 大小为 </a:t>
            </a:r>
            <a:r>
              <a:rPr lang="en-US" altLang="zh-CN" dirty="0"/>
              <a:t>4cm2</a:t>
            </a:r>
            <a:r>
              <a:rPr lang="zh-CN" altLang="en-US" dirty="0"/>
              <a:t> 的 </a:t>
            </a:r>
            <a:r>
              <a:rPr lang="en-US" altLang="zh-CN" dirty="0"/>
              <a:t>BGA</a:t>
            </a:r>
            <a:r>
              <a:rPr lang="zh-CN" altLang="en-US" dirty="0"/>
              <a:t>芯片中，其中 </a:t>
            </a:r>
            <a:r>
              <a:rPr lang="en-US" altLang="zh-CN" dirty="0"/>
              <a:t>576</a:t>
            </a:r>
            <a:r>
              <a:rPr lang="zh-CN" altLang="en-US" dirty="0"/>
              <a:t> 个针脚专门服务于 </a:t>
            </a:r>
            <a:r>
              <a:rPr lang="en-US" altLang="zh-CN" dirty="0"/>
              <a:t>18</a:t>
            </a:r>
            <a:r>
              <a:rPr lang="zh-CN" altLang="en-US" dirty="0"/>
              <a:t> 路的 </a:t>
            </a:r>
            <a:r>
              <a:rPr lang="en-US" altLang="zh-CN" dirty="0"/>
              <a:t>NVLink</a:t>
            </a:r>
            <a:r>
              <a:rPr lang="zh-CN" altLang="en-US" dirty="0"/>
              <a:t>，剩下的针脚用于电源和 </a:t>
            </a:r>
            <a:r>
              <a:rPr lang="en-US" altLang="zh-CN" dirty="0"/>
              <a:t>I/O</a:t>
            </a:r>
            <a:r>
              <a:rPr lang="zh-CN" altLang="en-US" dirty="0"/>
              <a:t> 接口，如管理端口</a:t>
            </a:r>
            <a:r>
              <a:rPr lang="en-US" altLang="zh-CN" dirty="0"/>
              <a:t>x4 </a:t>
            </a:r>
            <a:r>
              <a:rPr lang="en-US" altLang="zh-CN" dirty="0" err="1"/>
              <a:t>pcie</a:t>
            </a:r>
            <a:r>
              <a:rPr lang="zh-CN" altLang="en-US" dirty="0"/>
              <a:t>、</a:t>
            </a:r>
            <a:r>
              <a:rPr lang="en-US" altLang="zh-CN" dirty="0"/>
              <a:t>I2c</a:t>
            </a:r>
            <a:r>
              <a:rPr lang="zh-CN" altLang="en-US" dirty="0"/>
              <a:t>、</a:t>
            </a:r>
            <a:r>
              <a:rPr lang="en-US" altLang="zh-CN" dirty="0"/>
              <a:t>GPIO</a:t>
            </a:r>
            <a:r>
              <a:rPr lang="zh-CN" altLang="en-US" dirty="0"/>
              <a:t>等。</a:t>
            </a:r>
            <a:br>
              <a:rPr lang="zh-CN" altLang="en-US" dirty="0"/>
            </a:br>
            <a:endParaRPr lang="zh-CN" altLang="en-US" dirty="0"/>
          </a:p>
        </p:txBody>
      </p:sp>
      <p:pic>
        <p:nvPicPr>
          <p:cNvPr id="8" name="图片 7">
            <a:extLst>
              <a:ext uri="{FF2B5EF4-FFF2-40B4-BE49-F238E27FC236}">
                <a16:creationId xmlns:a16="http://schemas.microsoft.com/office/drawing/2014/main" id="{6949FF64-1445-D445-A016-3E3651B569E7}"/>
              </a:ext>
            </a:extLst>
          </p:cNvPr>
          <p:cNvPicPr>
            <a:picLocks noChangeAspect="1"/>
          </p:cNvPicPr>
          <p:nvPr/>
        </p:nvPicPr>
        <p:blipFill>
          <a:blip r:embed="rId2"/>
          <a:stretch>
            <a:fillRect/>
          </a:stretch>
        </p:blipFill>
        <p:spPr>
          <a:xfrm>
            <a:off x="559612" y="3194051"/>
            <a:ext cx="11077538" cy="2342108"/>
          </a:xfrm>
          <a:prstGeom prst="rect">
            <a:avLst/>
          </a:prstGeom>
        </p:spPr>
      </p:pic>
    </p:spTree>
    <p:extLst>
      <p:ext uri="{BB962C8B-B14F-4D97-AF65-F5344CB8AC3E}">
        <p14:creationId xmlns:p14="http://schemas.microsoft.com/office/powerpoint/2010/main" val="3619458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9E3906-60C5-FB46-996A-6649B2B8679F}"/>
              </a:ext>
            </a:extLst>
          </p:cNvPr>
          <p:cNvSpPr>
            <a:spLocks noGrp="1"/>
          </p:cNvSpPr>
          <p:nvPr>
            <p:ph type="title"/>
          </p:nvPr>
        </p:nvSpPr>
        <p:spPr/>
        <p:txBody>
          <a:bodyPr/>
          <a:lstStyle/>
          <a:p>
            <a:r>
              <a:rPr lang="en-US" altLang="zh-CN" dirty="0"/>
              <a:t>NVLink2</a:t>
            </a:r>
            <a:r>
              <a:rPr lang="zh-CN" altLang="en-US" dirty="0"/>
              <a:t> </a:t>
            </a:r>
            <a:r>
              <a:rPr lang="en-US" altLang="zh-CN" dirty="0"/>
              <a:t>NVSwitch1</a:t>
            </a:r>
            <a:r>
              <a:rPr lang="zh-CN" altLang="en-US" dirty="0"/>
              <a:t> 特点</a:t>
            </a:r>
            <a:endParaRPr kumimoji="1" lang="zh-CN" altLang="en-US" dirty="0"/>
          </a:p>
        </p:txBody>
      </p:sp>
      <p:graphicFrame>
        <p:nvGraphicFramePr>
          <p:cNvPr id="5" name="内容占位符 5">
            <a:extLst>
              <a:ext uri="{FF2B5EF4-FFF2-40B4-BE49-F238E27FC236}">
                <a16:creationId xmlns:a16="http://schemas.microsoft.com/office/drawing/2014/main" id="{73D2B717-418B-B04A-AC85-75A2D1C10926}"/>
              </a:ext>
            </a:extLst>
          </p:cNvPr>
          <p:cNvGraphicFramePr>
            <a:graphicFrameLocks noGrp="1"/>
          </p:cNvGraphicFramePr>
          <p:nvPr>
            <p:ph sz="half" idx="1"/>
            <p:extLst>
              <p:ext uri="{D42A27DB-BD31-4B8C-83A1-F6EECF244321}">
                <p14:modId xmlns:p14="http://schemas.microsoft.com/office/powerpoint/2010/main" val="234539435"/>
              </p:ext>
            </p:extLst>
          </p:nvPr>
        </p:nvGraphicFramePr>
        <p:xfrm>
          <a:off x="735235" y="3991936"/>
          <a:ext cx="5003106" cy="2389392"/>
        </p:xfrm>
        <a:graphic>
          <a:graphicData uri="http://schemas.openxmlformats.org/drawingml/2006/table">
            <a:tbl>
              <a:tblPr firstRow="1" bandRow="1">
                <a:tableStyleId>{5940675A-B579-460E-94D1-54222C63F5DA}</a:tableStyleId>
              </a:tblPr>
              <a:tblGrid>
                <a:gridCol w="3300903">
                  <a:extLst>
                    <a:ext uri="{9D8B030D-6E8A-4147-A177-3AD203B41FA5}">
                      <a16:colId xmlns:a16="http://schemas.microsoft.com/office/drawing/2014/main" val="2826490710"/>
                    </a:ext>
                  </a:extLst>
                </a:gridCol>
                <a:gridCol w="1702203">
                  <a:extLst>
                    <a:ext uri="{9D8B030D-6E8A-4147-A177-3AD203B41FA5}">
                      <a16:colId xmlns:a16="http://schemas.microsoft.com/office/drawing/2014/main" val="3642161143"/>
                    </a:ext>
                  </a:extLst>
                </a:gridCol>
              </a:tblGrid>
              <a:tr h="398232">
                <a:tc>
                  <a:txBody>
                    <a:bodyPr/>
                    <a:lstStyle/>
                    <a:p>
                      <a:pPr algn="ctr"/>
                      <a:r>
                        <a:rPr lang="en-US" altLang="zh-CN" sz="1600" b="1" dirty="0">
                          <a:solidFill>
                            <a:srgbClr val="91D150"/>
                          </a:solidFill>
                          <a:latin typeface="Gill Sans MT" panose="020B0502020104020203" pitchFamily="34" charset="0"/>
                          <a:ea typeface="Microsoft YaHei" panose="020B0503020204020204" pitchFamily="34" charset="-122"/>
                        </a:rPr>
                        <a:t>Parameter</a:t>
                      </a:r>
                      <a:endParaRPr lang="zh-CN" altLang="en-US" sz="1600" b="1" dirty="0">
                        <a:solidFill>
                          <a:srgbClr val="91D150"/>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600" b="1" dirty="0">
                          <a:solidFill>
                            <a:srgbClr val="91D150"/>
                          </a:solidFill>
                          <a:latin typeface="Gill Sans MT" panose="020B0502020104020203" pitchFamily="34" charset="0"/>
                          <a:ea typeface="Microsoft YaHei" panose="020B0503020204020204" pitchFamily="34" charset="-122"/>
                        </a:rPr>
                        <a:t>Spec</a:t>
                      </a:r>
                      <a:endParaRPr lang="zh-CN" altLang="en-US" sz="1600" b="1" dirty="0">
                        <a:solidFill>
                          <a:srgbClr val="91D150"/>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031479726"/>
                  </a:ext>
                </a:extLst>
              </a:tr>
              <a:tr h="398232">
                <a:tc>
                  <a:txBody>
                    <a:bodyPr/>
                    <a:lstStyle/>
                    <a:p>
                      <a:r>
                        <a:rPr lang="zh-CN" altLang="en-US" sz="1400" dirty="0">
                          <a:latin typeface="Gill Sans MT" panose="020B0502020104020203" pitchFamily="34" charset="0"/>
                          <a:ea typeface="Microsoft YaHei" panose="020B0503020204020204" pitchFamily="34" charset="-122"/>
                        </a:rPr>
                        <a:t>每</a:t>
                      </a:r>
                      <a:r>
                        <a:rPr lang="en-US" altLang="zh-CN" sz="1400" dirty="0">
                          <a:latin typeface="Gill Sans MT" panose="020B0502020104020203" pitchFamily="34" charset="0"/>
                          <a:ea typeface="Microsoft YaHei" panose="020B0503020204020204" pitchFamily="34" charset="-122"/>
                        </a:rPr>
                        <a:t>NVLink</a:t>
                      </a:r>
                      <a:r>
                        <a:rPr lang="zh-CN" altLang="en-US" sz="1400" dirty="0">
                          <a:latin typeface="Gill Sans MT" panose="020B0502020104020203" pitchFamily="34" charset="0"/>
                          <a:ea typeface="Microsoft YaHei" panose="020B0503020204020204" pitchFamily="34" charset="-122"/>
                        </a:rPr>
                        <a:t>双向带宽</a:t>
                      </a:r>
                    </a:p>
                  </a:txBody>
                  <a:tcPr anchor="ctr"/>
                </a:tc>
                <a:tc>
                  <a:txBody>
                    <a:bodyPr/>
                    <a:lstStyle/>
                    <a:p>
                      <a:r>
                        <a:rPr lang="en-US" altLang="zh-CN" sz="1400" dirty="0">
                          <a:latin typeface="Gill Sans MT" panose="020B0502020104020203" pitchFamily="34" charset="0"/>
                          <a:ea typeface="Microsoft YaHei" panose="020B0503020204020204" pitchFamily="34" charset="-122"/>
                        </a:rPr>
                        <a:t>51.5 </a:t>
                      </a:r>
                      <a:r>
                        <a:rPr lang="en-US" altLang="zh-CN" sz="1400" dirty="0" err="1">
                          <a:latin typeface="Gill Sans MT" panose="020B0502020104020203" pitchFamily="34" charset="0"/>
                          <a:ea typeface="Microsoft YaHei" panose="020B0503020204020204" pitchFamily="34" charset="-122"/>
                        </a:rPr>
                        <a:t>GBps</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739973231"/>
                  </a:ext>
                </a:extLst>
              </a:tr>
              <a:tr h="398232">
                <a:tc>
                  <a:txBody>
                    <a:bodyPr/>
                    <a:lstStyle/>
                    <a:p>
                      <a:r>
                        <a:rPr lang="en-US" altLang="zh-CN" sz="1400" dirty="0">
                          <a:latin typeface="Gill Sans MT" panose="020B0502020104020203" pitchFamily="34" charset="0"/>
                          <a:ea typeface="Microsoft YaHei" panose="020B0503020204020204" pitchFamily="34" charset="-122"/>
                        </a:rPr>
                        <a:t>NRZ Lane Rate (x8 per NVLink)</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25.78125 Gbps</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440977912"/>
                  </a:ext>
                </a:extLst>
              </a:tr>
              <a:tr h="398232">
                <a:tc>
                  <a:txBody>
                    <a:bodyPr/>
                    <a:lstStyle/>
                    <a:p>
                      <a:r>
                        <a:rPr lang="en-US" altLang="zh-CN" sz="1400" dirty="0">
                          <a:latin typeface="Gill Sans MT" panose="020B0502020104020203" pitchFamily="34" charset="0"/>
                          <a:ea typeface="Microsoft YaHei" panose="020B0503020204020204" pitchFamily="34" charset="-122"/>
                        </a:rPr>
                        <a:t>Transistors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2 Billion</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241132806"/>
                  </a:ext>
                </a:extLst>
              </a:tr>
              <a:tr h="398232">
                <a:tc>
                  <a:txBody>
                    <a:bodyPr/>
                    <a:lstStyle/>
                    <a:p>
                      <a:r>
                        <a:rPr lang="en-US" altLang="zh-CN" sz="1400" dirty="0">
                          <a:latin typeface="Gill Sans MT" panose="020B0502020104020203" pitchFamily="34" charset="0"/>
                          <a:ea typeface="Microsoft YaHei" panose="020B0503020204020204" pitchFamily="34" charset="-122"/>
                        </a:rPr>
                        <a:t>Process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TSMC 12FFN</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301300721"/>
                  </a:ext>
                </a:extLst>
              </a:tr>
              <a:tr h="398232">
                <a:tc>
                  <a:txBody>
                    <a:bodyPr/>
                    <a:lstStyle/>
                    <a:p>
                      <a:r>
                        <a:rPr lang="en-US" altLang="zh-CN" sz="1400" dirty="0">
                          <a:latin typeface="Gill Sans MT" panose="020B0502020104020203" pitchFamily="34" charset="0"/>
                          <a:ea typeface="Microsoft YaHei" panose="020B0503020204020204" pitchFamily="34" charset="-122"/>
                        </a:rPr>
                        <a:t>Die Size</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106 mm^2</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083092800"/>
                  </a:ext>
                </a:extLst>
              </a:tr>
            </a:tbl>
          </a:graphicData>
        </a:graphic>
      </p:graphicFrame>
      <p:graphicFrame>
        <p:nvGraphicFramePr>
          <p:cNvPr id="6" name="内容占位符 5">
            <a:extLst>
              <a:ext uri="{FF2B5EF4-FFF2-40B4-BE49-F238E27FC236}">
                <a16:creationId xmlns:a16="http://schemas.microsoft.com/office/drawing/2014/main" id="{485AC22B-B26B-804D-870C-4FB38264FE89}"/>
              </a:ext>
            </a:extLst>
          </p:cNvPr>
          <p:cNvGraphicFramePr>
            <a:graphicFrameLocks/>
          </p:cNvGraphicFramePr>
          <p:nvPr>
            <p:extLst>
              <p:ext uri="{D42A27DB-BD31-4B8C-83A1-F6EECF244321}">
                <p14:modId xmlns:p14="http://schemas.microsoft.com/office/powerpoint/2010/main" val="779106373"/>
              </p:ext>
            </p:extLst>
          </p:nvPr>
        </p:nvGraphicFramePr>
        <p:xfrm>
          <a:off x="6386413" y="3991936"/>
          <a:ext cx="5003106" cy="2389392"/>
        </p:xfrm>
        <a:graphic>
          <a:graphicData uri="http://schemas.openxmlformats.org/drawingml/2006/table">
            <a:tbl>
              <a:tblPr firstRow="1" bandRow="1">
                <a:tableStyleId>{5940675A-B579-460E-94D1-54222C63F5DA}</a:tableStyleId>
              </a:tblPr>
              <a:tblGrid>
                <a:gridCol w="3300903">
                  <a:extLst>
                    <a:ext uri="{9D8B030D-6E8A-4147-A177-3AD203B41FA5}">
                      <a16:colId xmlns:a16="http://schemas.microsoft.com/office/drawing/2014/main" val="2826490710"/>
                    </a:ext>
                  </a:extLst>
                </a:gridCol>
                <a:gridCol w="1702203">
                  <a:extLst>
                    <a:ext uri="{9D8B030D-6E8A-4147-A177-3AD203B41FA5}">
                      <a16:colId xmlns:a16="http://schemas.microsoft.com/office/drawing/2014/main" val="3642161143"/>
                    </a:ext>
                  </a:extLst>
                </a:gridCol>
              </a:tblGrid>
              <a:tr h="398232">
                <a:tc>
                  <a:txBody>
                    <a:bodyPr/>
                    <a:lstStyle/>
                    <a:p>
                      <a:pPr algn="ctr"/>
                      <a:r>
                        <a:rPr lang="en-US" altLang="zh-CN" sz="1600" b="1" dirty="0">
                          <a:solidFill>
                            <a:srgbClr val="91D150"/>
                          </a:solidFill>
                          <a:latin typeface="Gill Sans MT" panose="020B0502020104020203" pitchFamily="34" charset="0"/>
                          <a:ea typeface="Microsoft YaHei" panose="020B0503020204020204" pitchFamily="34" charset="-122"/>
                        </a:rPr>
                        <a:t>Parameter</a:t>
                      </a:r>
                      <a:endParaRPr lang="zh-CN" altLang="en-US" sz="1600" b="1" dirty="0">
                        <a:solidFill>
                          <a:srgbClr val="91D150"/>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600" b="1" dirty="0">
                          <a:solidFill>
                            <a:srgbClr val="91D150"/>
                          </a:solidFill>
                          <a:latin typeface="Gill Sans MT" panose="020B0502020104020203" pitchFamily="34" charset="0"/>
                          <a:ea typeface="Microsoft YaHei" panose="020B0503020204020204" pitchFamily="34" charset="-122"/>
                        </a:rPr>
                        <a:t>Spec</a:t>
                      </a:r>
                      <a:endParaRPr lang="zh-CN" altLang="en-US" sz="1600" b="1" dirty="0">
                        <a:solidFill>
                          <a:srgbClr val="91D150"/>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031479726"/>
                  </a:ext>
                </a:extLst>
              </a:tr>
              <a:tr h="398232">
                <a:tc>
                  <a:txBody>
                    <a:bodyPr/>
                    <a:lstStyle/>
                    <a:p>
                      <a:r>
                        <a:rPr lang="en-US" altLang="zh-CN" sz="1400" dirty="0">
                          <a:latin typeface="Gill Sans MT" panose="020B0502020104020203" pitchFamily="34" charset="0"/>
                          <a:ea typeface="Microsoft YaHei" panose="020B0503020204020204" pitchFamily="34" charset="-122"/>
                        </a:rPr>
                        <a:t>Bidirectional Aggregate Bandwidth</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928 </a:t>
                      </a:r>
                      <a:r>
                        <a:rPr lang="en-US" altLang="zh-CN" sz="1400" dirty="0" err="1">
                          <a:latin typeface="Gill Sans MT" panose="020B0502020104020203" pitchFamily="34" charset="0"/>
                          <a:ea typeface="Microsoft YaHei" panose="020B0503020204020204" pitchFamily="34" charset="-122"/>
                        </a:rPr>
                        <a:t>GBps</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739973231"/>
                  </a:ext>
                </a:extLst>
              </a:tr>
              <a:tr h="398232">
                <a:tc>
                  <a:txBody>
                    <a:bodyPr/>
                    <a:lstStyle/>
                    <a:p>
                      <a:r>
                        <a:rPr lang="en-US" altLang="zh-CN" sz="1400" dirty="0">
                          <a:latin typeface="Gill Sans MT" panose="020B0502020104020203" pitchFamily="34" charset="0"/>
                          <a:ea typeface="Microsoft YaHei" panose="020B0503020204020204" pitchFamily="34" charset="-122"/>
                        </a:rPr>
                        <a:t>NVLink Ports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25.78125 Gbps</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440977912"/>
                  </a:ext>
                </a:extLst>
              </a:tr>
              <a:tr h="398232">
                <a:tc>
                  <a:txBody>
                    <a:bodyPr/>
                    <a:lstStyle/>
                    <a:p>
                      <a:r>
                        <a:rPr lang="en-US" altLang="zh-CN" sz="1400" dirty="0" err="1">
                          <a:latin typeface="Gill Sans MT" panose="020B0502020104020203" pitchFamily="34" charset="0"/>
                          <a:ea typeface="Microsoft YaHei" panose="020B0503020204020204" pitchFamily="34" charset="-122"/>
                        </a:rPr>
                        <a:t>Mgmt</a:t>
                      </a:r>
                      <a:r>
                        <a:rPr lang="en-US" altLang="zh-CN" sz="1400" dirty="0">
                          <a:latin typeface="Gill Sans MT" panose="020B0502020104020203" pitchFamily="34" charset="0"/>
                          <a:ea typeface="Microsoft YaHei" panose="020B0503020204020204" pitchFamily="34" charset="-122"/>
                        </a:rPr>
                        <a:t> Port (config, maintenance, errors)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PCIe</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241132806"/>
                  </a:ext>
                </a:extLst>
              </a:tr>
              <a:tr h="398232">
                <a:tc>
                  <a:txBody>
                    <a:bodyPr/>
                    <a:lstStyle/>
                    <a:p>
                      <a:r>
                        <a:rPr lang="en-US" altLang="zh-CN" sz="1400" dirty="0">
                          <a:latin typeface="Gill Sans MT" panose="020B0502020104020203" pitchFamily="34" charset="0"/>
                          <a:ea typeface="Microsoft YaHei" panose="020B0503020204020204" pitchFamily="34" charset="-122"/>
                        </a:rPr>
                        <a:t>LD/ST BW Efficiency (128B pkts)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80.0%</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301300721"/>
                  </a:ext>
                </a:extLst>
              </a:tr>
              <a:tr h="398232">
                <a:tc>
                  <a:txBody>
                    <a:bodyPr/>
                    <a:lstStyle/>
                    <a:p>
                      <a:r>
                        <a:rPr lang="en-US" altLang="zh-CN" sz="1400" dirty="0">
                          <a:latin typeface="Gill Sans MT" panose="020B0502020104020203" pitchFamily="34" charset="0"/>
                          <a:ea typeface="Microsoft YaHei" panose="020B0503020204020204" pitchFamily="34" charset="-122"/>
                        </a:rPr>
                        <a:t>Copy Engine BW Efficiency (256B pkts)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88.9%</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083092800"/>
                  </a:ext>
                </a:extLst>
              </a:tr>
            </a:tbl>
          </a:graphicData>
        </a:graphic>
      </p:graphicFrame>
      <p:pic>
        <p:nvPicPr>
          <p:cNvPr id="7" name="图片 6">
            <a:extLst>
              <a:ext uri="{FF2B5EF4-FFF2-40B4-BE49-F238E27FC236}">
                <a16:creationId xmlns:a16="http://schemas.microsoft.com/office/drawing/2014/main" id="{88FF64DB-C2DF-DF45-9578-9588D08B1C1C}"/>
              </a:ext>
            </a:extLst>
          </p:cNvPr>
          <p:cNvPicPr>
            <a:picLocks noChangeAspect="1"/>
          </p:cNvPicPr>
          <p:nvPr/>
        </p:nvPicPr>
        <p:blipFill>
          <a:blip r:embed="rId2"/>
          <a:stretch>
            <a:fillRect/>
          </a:stretch>
        </p:blipFill>
        <p:spPr>
          <a:xfrm>
            <a:off x="735235" y="1484784"/>
            <a:ext cx="10644701" cy="2250594"/>
          </a:xfrm>
          <a:prstGeom prst="rect">
            <a:avLst/>
          </a:prstGeom>
        </p:spPr>
      </p:pic>
    </p:spTree>
    <p:extLst>
      <p:ext uri="{BB962C8B-B14F-4D97-AF65-F5344CB8AC3E}">
        <p14:creationId xmlns:p14="http://schemas.microsoft.com/office/powerpoint/2010/main" val="3512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8E7D5AE-F6F3-9641-886F-EEC3D8C6B597}"/>
              </a:ext>
            </a:extLst>
          </p:cNvPr>
          <p:cNvSpPr>
            <a:spLocks noGrp="1"/>
          </p:cNvSpPr>
          <p:nvPr>
            <p:ph type="title"/>
          </p:nvPr>
        </p:nvSpPr>
        <p:spPr/>
        <p:txBody>
          <a:bodyPr/>
          <a:lstStyle/>
          <a:p>
            <a:r>
              <a:rPr lang="en-US" altLang="zh-CN" dirty="0"/>
              <a:t>NVSwitch</a:t>
            </a:r>
            <a:r>
              <a:rPr lang="zh-CN" altLang="en-US" dirty="0"/>
              <a:t>：</a:t>
            </a:r>
            <a:r>
              <a:rPr lang="en-US" altLang="zh-CN" dirty="0"/>
              <a:t>DIE</a:t>
            </a:r>
            <a:r>
              <a:rPr lang="zh-CN" altLang="en-US" dirty="0"/>
              <a:t> 电路</a:t>
            </a:r>
          </a:p>
        </p:txBody>
      </p:sp>
      <p:sp>
        <p:nvSpPr>
          <p:cNvPr id="3" name="内容占位符 2">
            <a:extLst>
              <a:ext uri="{FF2B5EF4-FFF2-40B4-BE49-F238E27FC236}">
                <a16:creationId xmlns:a16="http://schemas.microsoft.com/office/drawing/2014/main" id="{521CDD6F-E8C0-6649-A578-4D944453280F}"/>
              </a:ext>
            </a:extLst>
          </p:cNvPr>
          <p:cNvSpPr>
            <a:spLocks noGrp="1"/>
          </p:cNvSpPr>
          <p:nvPr>
            <p:ph sz="half" idx="1"/>
          </p:nvPr>
        </p:nvSpPr>
        <p:spPr>
          <a:xfrm>
            <a:off x="623635" y="4509120"/>
            <a:ext cx="10963473" cy="1656184"/>
          </a:xfrm>
        </p:spPr>
        <p:txBody>
          <a:bodyPr/>
          <a:lstStyle/>
          <a:p>
            <a:r>
              <a:rPr kumimoji="1" lang="zh-CN" altLang="en-US" b="1" dirty="0"/>
              <a:t>电路设计紧凑：</a:t>
            </a:r>
            <a:r>
              <a:rPr kumimoji="1" lang="zh-CN" altLang="en-US" dirty="0"/>
              <a:t>在电路上数据包的处理和交换（</a:t>
            </a:r>
            <a:r>
              <a:rPr kumimoji="1" lang="en-US" altLang="zh-CN" dirty="0"/>
              <a:t>XBAR</a:t>
            </a:r>
            <a:r>
              <a:rPr kumimoji="1" lang="zh-CN" altLang="en-US" dirty="0"/>
              <a:t>）逻辑非常紧凑</a:t>
            </a:r>
          </a:p>
          <a:p>
            <a:r>
              <a:rPr kumimoji="1" lang="zh-CN" altLang="en-US" b="1" dirty="0"/>
              <a:t>提升</a:t>
            </a:r>
            <a:r>
              <a:rPr kumimoji="1" lang="en-US" altLang="zh-CN" b="1" dirty="0"/>
              <a:t>IO</a:t>
            </a:r>
            <a:r>
              <a:rPr kumimoji="1" lang="zh-CN" altLang="en-US" b="1" dirty="0"/>
              <a:t>面积：</a:t>
            </a:r>
            <a:r>
              <a:rPr kumimoji="1" lang="en-US" altLang="zh-CN" dirty="0"/>
              <a:t>I/O</a:t>
            </a:r>
            <a:r>
              <a:rPr kumimoji="1" lang="zh-CN" altLang="en-US" dirty="0"/>
              <a:t>块占据了</a:t>
            </a:r>
            <a:r>
              <a:rPr kumimoji="1" lang="en-US" altLang="zh-CN" dirty="0"/>
              <a:t>50%</a:t>
            </a:r>
            <a:r>
              <a:rPr kumimoji="1" lang="zh-CN" altLang="en-US" dirty="0"/>
              <a:t>以上的面积，最大限度地提高物理链接电路的面积比</a:t>
            </a:r>
            <a:endParaRPr kumimoji="1" lang="en-US" altLang="zh-CN" dirty="0"/>
          </a:p>
          <a:p>
            <a:r>
              <a:rPr kumimoji="1" lang="zh-CN" altLang="en-US" b="1" dirty="0"/>
              <a:t>简化封装衬底布线：</a:t>
            </a:r>
            <a:r>
              <a:rPr kumimoji="1" lang="zh-CN" altLang="en-US" dirty="0"/>
              <a:t>所有</a:t>
            </a:r>
            <a:r>
              <a:rPr kumimoji="1" lang="en-US" altLang="zh-CN" dirty="0"/>
              <a:t>NVLink</a:t>
            </a:r>
            <a:r>
              <a:rPr kumimoji="1" lang="zh-CN" altLang="en-US" dirty="0"/>
              <a:t>端口在电路上都是并行的</a:t>
            </a:r>
          </a:p>
        </p:txBody>
      </p:sp>
      <p:pic>
        <p:nvPicPr>
          <p:cNvPr id="9" name="图片 8">
            <a:extLst>
              <a:ext uri="{FF2B5EF4-FFF2-40B4-BE49-F238E27FC236}">
                <a16:creationId xmlns:a16="http://schemas.microsoft.com/office/drawing/2014/main" id="{22D7024D-8223-744C-BB6C-37970436F9B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3430" y="1421808"/>
            <a:ext cx="10769902" cy="2790247"/>
          </a:xfrm>
          <a:prstGeom prst="rect">
            <a:avLst/>
          </a:prstGeom>
        </p:spPr>
      </p:pic>
    </p:spTree>
    <p:extLst>
      <p:ext uri="{BB962C8B-B14F-4D97-AF65-F5344CB8AC3E}">
        <p14:creationId xmlns:p14="http://schemas.microsoft.com/office/powerpoint/2010/main" val="2364664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85A59E-13AD-5E44-8E4C-CADC79695396}"/>
              </a:ext>
            </a:extLst>
          </p:cNvPr>
          <p:cNvSpPr>
            <a:spLocks noGrp="1"/>
          </p:cNvSpPr>
          <p:nvPr>
            <p:ph type="title"/>
          </p:nvPr>
        </p:nvSpPr>
        <p:spPr/>
        <p:txBody>
          <a:bodyPr/>
          <a:lstStyle/>
          <a:p>
            <a:r>
              <a:rPr lang="zh-CN" altLang="en-US" dirty="0"/>
              <a:t>第一代 </a:t>
            </a:r>
            <a:r>
              <a:rPr lang="en-US" altLang="zh-CN" dirty="0"/>
              <a:t>NVSwitch</a:t>
            </a:r>
            <a:r>
              <a:rPr lang="zh-CN" altLang="en-US" dirty="0"/>
              <a:t> </a:t>
            </a:r>
            <a:r>
              <a:rPr lang="en-US" altLang="zh-CN" dirty="0"/>
              <a:t>Block</a:t>
            </a:r>
            <a:endParaRPr lang="zh-CN" altLang="en-US" dirty="0"/>
          </a:p>
        </p:txBody>
      </p:sp>
      <p:sp>
        <p:nvSpPr>
          <p:cNvPr id="11" name="内容占位符 10">
            <a:extLst>
              <a:ext uri="{FF2B5EF4-FFF2-40B4-BE49-F238E27FC236}">
                <a16:creationId xmlns:a16="http://schemas.microsoft.com/office/drawing/2014/main" id="{8BFDAA7D-0A8D-FA48-8806-FB47667D02F9}"/>
              </a:ext>
            </a:extLst>
          </p:cNvPr>
          <p:cNvSpPr>
            <a:spLocks noGrp="1"/>
          </p:cNvSpPr>
          <p:nvPr>
            <p:ph sz="half" idx="1"/>
          </p:nvPr>
        </p:nvSpPr>
        <p:spPr>
          <a:xfrm>
            <a:off x="616211" y="1272720"/>
            <a:ext cx="3465946" cy="5040560"/>
          </a:xfrm>
        </p:spPr>
        <p:txBody>
          <a:bodyPr anchor="ctr"/>
          <a:lstStyle/>
          <a:p>
            <a:pPr marL="457200" indent="-457200">
              <a:buFont typeface="+mj-lt"/>
              <a:buAutoNum type="arabicPeriod"/>
            </a:pPr>
            <a:r>
              <a:rPr lang="en-US" altLang="zh-CN" dirty="0"/>
              <a:t>GPU XBAR</a:t>
            </a:r>
            <a:r>
              <a:rPr lang="zh-CN" altLang="en-US" dirty="0"/>
              <a:t>作为</a:t>
            </a:r>
            <a:r>
              <a:rPr lang="en-US" altLang="zh-CN" dirty="0"/>
              <a:t>NVLink</a:t>
            </a:r>
            <a:r>
              <a:rPr lang="zh-CN" altLang="en-US" dirty="0"/>
              <a:t>的桥接设备，非一般网络设备；</a:t>
            </a:r>
            <a:endParaRPr lang="en-US" altLang="zh-CN" dirty="0"/>
          </a:p>
          <a:p>
            <a:pPr marL="457200" indent="-457200">
              <a:buFont typeface="+mj-lt"/>
              <a:buAutoNum type="arabicPeriod"/>
            </a:pPr>
            <a:r>
              <a:rPr lang="zh-CN" altLang="en-US" dirty="0"/>
              <a:t>数据包在多个</a:t>
            </a:r>
            <a:r>
              <a:rPr lang="en-US" altLang="zh-CN" dirty="0"/>
              <a:t>GPU</a:t>
            </a:r>
            <a:r>
              <a:rPr lang="zh-CN" altLang="en-US" dirty="0"/>
              <a:t>上流动</a:t>
            </a:r>
            <a:r>
              <a:rPr lang="en-US" altLang="zh-CN" dirty="0"/>
              <a:t>/</a:t>
            </a:r>
            <a:r>
              <a:rPr lang="zh-CN" altLang="en-US" dirty="0"/>
              <a:t>交换，客户面感知单个</a:t>
            </a:r>
            <a:r>
              <a:rPr lang="en-US" altLang="zh-CN" dirty="0"/>
              <a:t>GPU</a:t>
            </a:r>
            <a:r>
              <a:rPr lang="zh-CN" altLang="en-US" dirty="0"/>
              <a:t>；</a:t>
            </a:r>
          </a:p>
          <a:p>
            <a:pPr marL="457200" indent="-457200">
              <a:buFont typeface="+mj-lt"/>
              <a:buAutoNum type="arabicPeriod"/>
            </a:pPr>
            <a:r>
              <a:rPr lang="zh-CN" altLang="en-US" dirty="0"/>
              <a:t>基于 </a:t>
            </a:r>
            <a:r>
              <a:rPr lang="en-US" altLang="zh-CN" dirty="0"/>
              <a:t>SRAM</a:t>
            </a:r>
            <a:r>
              <a:rPr lang="zh-CN" altLang="en-US" dirty="0"/>
              <a:t> 缓冲，</a:t>
            </a:r>
            <a:r>
              <a:rPr lang="en-US" altLang="zh-CN" dirty="0"/>
              <a:t>XBAR</a:t>
            </a:r>
            <a:r>
              <a:rPr lang="zh-CN" altLang="en-US" dirty="0"/>
              <a:t> 非阻塞；</a:t>
            </a:r>
            <a:endParaRPr lang="en-US" altLang="zh-CN" dirty="0"/>
          </a:p>
          <a:p>
            <a:pPr marL="457200" indent="-457200">
              <a:buFont typeface="+mj-lt"/>
              <a:buAutoNum type="arabicPeriod"/>
            </a:pPr>
            <a:r>
              <a:rPr lang="zh-CN" altLang="en-US" dirty="0"/>
              <a:t>从</a:t>
            </a:r>
            <a:r>
              <a:rPr lang="en-US" altLang="zh-CN" dirty="0"/>
              <a:t>V100</a:t>
            </a:r>
            <a:r>
              <a:rPr lang="zh-CN" altLang="en-US" dirty="0"/>
              <a:t>重新使用</a:t>
            </a:r>
            <a:r>
              <a:rPr lang="en-US" altLang="zh-CN" dirty="0"/>
              <a:t>NVLink IP</a:t>
            </a:r>
            <a:r>
              <a:rPr lang="zh-CN" altLang="en-US" dirty="0"/>
              <a:t>块和</a:t>
            </a:r>
            <a:r>
              <a:rPr lang="en-US" altLang="zh-CN" dirty="0"/>
              <a:t>XBAR</a:t>
            </a:r>
            <a:r>
              <a:rPr lang="zh-CN" altLang="en-US" dirty="0"/>
              <a:t>设计</a:t>
            </a:r>
            <a:r>
              <a:rPr lang="en-US" altLang="zh-CN" dirty="0"/>
              <a:t>/</a:t>
            </a:r>
            <a:r>
              <a:rPr lang="zh-CN" altLang="en-US" dirty="0"/>
              <a:t>验证能力；</a:t>
            </a:r>
          </a:p>
        </p:txBody>
      </p:sp>
      <p:pic>
        <p:nvPicPr>
          <p:cNvPr id="3" name="图片 2">
            <a:extLst>
              <a:ext uri="{FF2B5EF4-FFF2-40B4-BE49-F238E27FC236}">
                <a16:creationId xmlns:a16="http://schemas.microsoft.com/office/drawing/2014/main" id="{080C7021-282E-B34C-BF58-F83603E2037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64250" y="1348688"/>
            <a:ext cx="7500714" cy="5000476"/>
          </a:xfrm>
          <a:prstGeom prst="rect">
            <a:avLst/>
          </a:prstGeom>
        </p:spPr>
      </p:pic>
    </p:spTree>
    <p:extLst>
      <p:ext uri="{BB962C8B-B14F-4D97-AF65-F5344CB8AC3E}">
        <p14:creationId xmlns:p14="http://schemas.microsoft.com/office/powerpoint/2010/main" val="1762991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Tensor</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Code</a:t>
            </a:r>
            <a:r>
              <a:rPr lang="zh-CN" altLang="en-US" sz="2400" dirty="0">
                <a:solidFill>
                  <a:srgbClr val="91D150"/>
                </a:solidFill>
                <a:latin typeface="Gill Sans MT" panose="020B0502020104020203" pitchFamily="34" charset="0"/>
              </a:rPr>
              <a:t> 和 </a:t>
            </a:r>
            <a:r>
              <a:rPr lang="en-US" altLang="zh-CN" sz="2400" dirty="0">
                <a:solidFill>
                  <a:srgbClr val="91D150"/>
                </a:solidFill>
                <a:latin typeface="Gill Sans MT" panose="020B0502020104020203" pitchFamily="34" charset="0"/>
              </a:rPr>
              <a:t>NVLink</a:t>
            </a:r>
            <a:r>
              <a:rPr lang="zh-CN" altLang="en-US" sz="2400" dirty="0">
                <a:solidFill>
                  <a:srgbClr val="91D150"/>
                </a:solidFill>
                <a:latin typeface="Gill Sans MT" panose="020B0502020104020203" pitchFamily="34" charset="0"/>
              </a:rPr>
              <a:t> 详解</a:t>
            </a:r>
            <a:endParaRPr lang="en-US" altLang="zh-CN" sz="2800" dirty="0">
              <a:solidFill>
                <a:srgbClr val="91D150"/>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9856544-BECE-B04A-902A-F541B4216632}"/>
              </a:ext>
            </a:extLst>
          </p:cNvPr>
          <p:cNvSpPr>
            <a:spLocks noGrp="1"/>
          </p:cNvSpPr>
          <p:nvPr>
            <p:ph type="title"/>
          </p:nvPr>
        </p:nvSpPr>
        <p:spPr/>
        <p:txBody>
          <a:bodyPr/>
          <a:lstStyle/>
          <a:p>
            <a:r>
              <a:rPr lang="en-US" altLang="zh-CN" dirty="0"/>
              <a:t>NVSwitch</a:t>
            </a:r>
            <a:r>
              <a:rPr lang="zh-CN" altLang="en-US" dirty="0"/>
              <a:t>：物理共享内存</a:t>
            </a:r>
          </a:p>
        </p:txBody>
      </p:sp>
      <p:sp>
        <p:nvSpPr>
          <p:cNvPr id="7" name="内容占位符 6">
            <a:extLst>
              <a:ext uri="{FF2B5EF4-FFF2-40B4-BE49-F238E27FC236}">
                <a16:creationId xmlns:a16="http://schemas.microsoft.com/office/drawing/2014/main" id="{C2B14D46-1E26-4A44-89D6-8720233A10D6}"/>
              </a:ext>
            </a:extLst>
          </p:cNvPr>
          <p:cNvSpPr>
            <a:spLocks noGrp="1"/>
          </p:cNvSpPr>
          <p:nvPr>
            <p:ph sz="half" idx="1"/>
          </p:nvPr>
        </p:nvSpPr>
        <p:spPr>
          <a:xfrm>
            <a:off x="491536" y="1480116"/>
            <a:ext cx="4106593" cy="4608512"/>
          </a:xfrm>
        </p:spPr>
        <p:txBody>
          <a:bodyPr anchor="ctr"/>
          <a:lstStyle/>
          <a:p>
            <a:pPr>
              <a:lnSpc>
                <a:spcPct val="200000"/>
              </a:lnSpc>
            </a:pPr>
            <a:r>
              <a:rPr lang="zh-CN" altLang="en-US" dirty="0"/>
              <a:t>虚拟到物理地址转换</a:t>
            </a:r>
            <a:r>
              <a:rPr lang="en-US" altLang="zh-CN" dirty="0"/>
              <a:t>GPC</a:t>
            </a:r>
            <a:r>
              <a:rPr lang="zh-CN" altLang="en-US" dirty="0"/>
              <a:t>完成</a:t>
            </a:r>
          </a:p>
          <a:p>
            <a:pPr>
              <a:lnSpc>
                <a:spcPct val="200000"/>
              </a:lnSpc>
            </a:pPr>
            <a:r>
              <a:rPr lang="zh-CN" altLang="en-US" dirty="0"/>
              <a:t>物理地址在</a:t>
            </a:r>
            <a:r>
              <a:rPr lang="en-US" altLang="zh-CN" dirty="0"/>
              <a:t>NVLink</a:t>
            </a:r>
            <a:r>
              <a:rPr lang="zh-CN" altLang="en-US" dirty="0"/>
              <a:t>数据包中传输</a:t>
            </a:r>
          </a:p>
        </p:txBody>
      </p:sp>
      <p:pic>
        <p:nvPicPr>
          <p:cNvPr id="8" name="图片 7">
            <a:extLst>
              <a:ext uri="{FF2B5EF4-FFF2-40B4-BE49-F238E27FC236}">
                <a16:creationId xmlns:a16="http://schemas.microsoft.com/office/drawing/2014/main" id="{91743058-2FAD-CD46-B742-BB4D66661EB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963" y="1480116"/>
            <a:ext cx="7034560" cy="4712378"/>
          </a:xfrm>
          <a:prstGeom prst="rect">
            <a:avLst/>
          </a:prstGeom>
        </p:spPr>
      </p:pic>
    </p:spTree>
    <p:extLst>
      <p:ext uri="{BB962C8B-B14F-4D97-AF65-F5344CB8AC3E}">
        <p14:creationId xmlns:p14="http://schemas.microsoft.com/office/powerpoint/2010/main" val="3765838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8800C3E-A25A-8947-BC0F-19FA358007C6}"/>
              </a:ext>
            </a:extLst>
          </p:cNvPr>
          <p:cNvSpPr>
            <a:spLocks noGrp="1"/>
          </p:cNvSpPr>
          <p:nvPr>
            <p:ph type="title"/>
          </p:nvPr>
        </p:nvSpPr>
        <p:spPr/>
        <p:txBody>
          <a:bodyPr/>
          <a:lstStyle/>
          <a:p>
            <a:r>
              <a:rPr lang="zh-CN" altLang="en-US" dirty="0"/>
              <a:t>简化互联交换方式</a:t>
            </a:r>
          </a:p>
        </p:txBody>
      </p:sp>
      <p:sp>
        <p:nvSpPr>
          <p:cNvPr id="7" name="内容占位符 6">
            <a:extLst>
              <a:ext uri="{FF2B5EF4-FFF2-40B4-BE49-F238E27FC236}">
                <a16:creationId xmlns:a16="http://schemas.microsoft.com/office/drawing/2014/main" id="{6DE6AD36-6B64-B640-984B-2D93DA6DED78}"/>
              </a:ext>
            </a:extLst>
          </p:cNvPr>
          <p:cNvSpPr>
            <a:spLocks noGrp="1"/>
          </p:cNvSpPr>
          <p:nvPr>
            <p:ph sz="half" idx="1"/>
          </p:nvPr>
        </p:nvSpPr>
        <p:spPr>
          <a:xfrm>
            <a:off x="1129829" y="1376771"/>
            <a:ext cx="4826674" cy="2232248"/>
          </a:xfrm>
        </p:spPr>
        <p:txBody>
          <a:bodyPr/>
          <a:lstStyle/>
          <a:p>
            <a:pPr marL="0" indent="0">
              <a:buNone/>
            </a:pPr>
            <a:r>
              <a:rPr lang="en-US" altLang="zh-CN" b="1" dirty="0"/>
              <a:t>Without</a:t>
            </a:r>
            <a:r>
              <a:rPr lang="zh-CN" altLang="en-US" b="1" dirty="0"/>
              <a:t> </a:t>
            </a:r>
            <a:r>
              <a:rPr lang="en-US" altLang="zh-CN" b="1" dirty="0"/>
              <a:t>NVSwitch</a:t>
            </a:r>
            <a:endParaRPr lang="zh-CN" altLang="en-US" b="1" dirty="0"/>
          </a:p>
          <a:p>
            <a:r>
              <a:rPr lang="en-US" altLang="zh-CN" sz="1800" dirty="0"/>
              <a:t>GPU</a:t>
            </a:r>
            <a:r>
              <a:rPr lang="zh-CN" altLang="en-US" sz="1800" dirty="0"/>
              <a:t> 间直接连接</a:t>
            </a:r>
            <a:endParaRPr lang="en-US" altLang="zh-CN" sz="1800" dirty="0"/>
          </a:p>
          <a:p>
            <a:r>
              <a:rPr lang="zh-CN" altLang="en-US" sz="1800" dirty="0"/>
              <a:t>将</a:t>
            </a:r>
            <a:r>
              <a:rPr lang="en-US" altLang="zh-CN" sz="1800" dirty="0"/>
              <a:t>NVLinks</a:t>
            </a:r>
            <a:r>
              <a:rPr lang="zh-CN" altLang="en-US" sz="1800" dirty="0"/>
              <a:t>聚合为多个组 </a:t>
            </a:r>
            <a:r>
              <a:rPr lang="en-US" altLang="zh-CN" sz="1800" dirty="0"/>
              <a:t>Gang</a:t>
            </a:r>
            <a:endParaRPr lang="zh-CN" altLang="en-US" sz="1800" dirty="0"/>
          </a:p>
          <a:p>
            <a:r>
              <a:rPr lang="en-US" altLang="zh-CN" sz="1800" dirty="0"/>
              <a:t>GPU-GPU</a:t>
            </a:r>
            <a:r>
              <a:rPr lang="zh-CN" altLang="en-US" sz="1800" dirty="0"/>
              <a:t> 间最大带宽受限于 </a:t>
            </a:r>
            <a:r>
              <a:rPr lang="en-US" altLang="zh-CN" sz="1800" dirty="0"/>
              <a:t>Gang</a:t>
            </a:r>
            <a:endParaRPr lang="zh-CN" altLang="en-US" sz="1800" dirty="0"/>
          </a:p>
        </p:txBody>
      </p:sp>
      <p:pic>
        <p:nvPicPr>
          <p:cNvPr id="8" name="图片 7">
            <a:extLst>
              <a:ext uri="{FF2B5EF4-FFF2-40B4-BE49-F238E27FC236}">
                <a16:creationId xmlns:a16="http://schemas.microsoft.com/office/drawing/2014/main" id="{D765CFFC-3A5B-0A4F-8396-E21A054C20A7}"/>
              </a:ext>
            </a:extLst>
          </p:cNvPr>
          <p:cNvPicPr>
            <a:picLocks noChangeAspect="1"/>
          </p:cNvPicPr>
          <p:nvPr/>
        </p:nvPicPr>
        <p:blipFill>
          <a:blip r:embed="rId2"/>
          <a:stretch>
            <a:fillRect/>
          </a:stretch>
        </p:blipFill>
        <p:spPr>
          <a:xfrm>
            <a:off x="1561877" y="3550308"/>
            <a:ext cx="3179882" cy="2628122"/>
          </a:xfrm>
          <a:prstGeom prst="rect">
            <a:avLst/>
          </a:prstGeom>
        </p:spPr>
      </p:pic>
      <p:sp>
        <p:nvSpPr>
          <p:cNvPr id="10" name="内容占位符 6">
            <a:extLst>
              <a:ext uri="{FF2B5EF4-FFF2-40B4-BE49-F238E27FC236}">
                <a16:creationId xmlns:a16="http://schemas.microsoft.com/office/drawing/2014/main" id="{44B5F6C8-A572-9444-BEDB-D72E6EC435C8}"/>
              </a:ext>
            </a:extLst>
          </p:cNvPr>
          <p:cNvSpPr txBox="1">
            <a:spLocks/>
          </p:cNvSpPr>
          <p:nvPr/>
        </p:nvSpPr>
        <p:spPr>
          <a:xfrm>
            <a:off x="6105371" y="1435355"/>
            <a:ext cx="4826674" cy="2232248"/>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en-US" altLang="zh-CN" b="1" dirty="0"/>
              <a:t>With</a:t>
            </a:r>
            <a:r>
              <a:rPr lang="en-US" b="1" dirty="0"/>
              <a:t> </a:t>
            </a:r>
            <a:r>
              <a:rPr lang="en-US" altLang="zh-CN" b="1" dirty="0"/>
              <a:t>NVSwitch</a:t>
            </a:r>
            <a:endParaRPr lang="en-US" b="1" dirty="0"/>
          </a:p>
          <a:p>
            <a:r>
              <a:rPr lang="zh-CN" altLang="en-US" sz="1800" dirty="0"/>
              <a:t>所有链路上数据可交互，任何一对</a:t>
            </a:r>
            <a:r>
              <a:rPr lang="en-US" altLang="zh-CN" sz="1800" dirty="0"/>
              <a:t>GPU</a:t>
            </a:r>
            <a:r>
              <a:rPr lang="zh-CN" altLang="en-US" sz="1800" dirty="0"/>
              <a:t>互联</a:t>
            </a:r>
          </a:p>
          <a:p>
            <a:r>
              <a:rPr lang="zh-CN" altLang="en-US" sz="1800" dirty="0"/>
              <a:t>只要不超过六个</a:t>
            </a:r>
            <a:r>
              <a:rPr lang="en-US" altLang="zh-CN" sz="1800" dirty="0"/>
              <a:t>NVLink</a:t>
            </a:r>
            <a:r>
              <a:rPr lang="zh-CN" altLang="en-US" sz="1800" dirty="0"/>
              <a:t>的总带宽，单</a:t>
            </a:r>
            <a:r>
              <a:rPr lang="en-US" altLang="zh-CN" sz="1800" dirty="0"/>
              <a:t>GPU</a:t>
            </a:r>
            <a:r>
              <a:rPr lang="zh-CN" altLang="en-US" sz="1800" dirty="0"/>
              <a:t>流量非阻塞</a:t>
            </a:r>
            <a:endParaRPr lang="en-US" sz="1800" dirty="0"/>
          </a:p>
        </p:txBody>
      </p:sp>
      <p:pic>
        <p:nvPicPr>
          <p:cNvPr id="11" name="图片 10">
            <a:extLst>
              <a:ext uri="{FF2B5EF4-FFF2-40B4-BE49-F238E27FC236}">
                <a16:creationId xmlns:a16="http://schemas.microsoft.com/office/drawing/2014/main" id="{37F89DB4-B06C-3C4A-BC07-3BBFECD8A201}"/>
              </a:ext>
            </a:extLst>
          </p:cNvPr>
          <p:cNvPicPr>
            <a:picLocks noChangeAspect="1"/>
          </p:cNvPicPr>
          <p:nvPr/>
        </p:nvPicPr>
        <p:blipFill>
          <a:blip r:embed="rId3"/>
          <a:stretch>
            <a:fillRect/>
          </a:stretch>
        </p:blipFill>
        <p:spPr>
          <a:xfrm>
            <a:off x="7043447" y="3545303"/>
            <a:ext cx="2882888" cy="2628121"/>
          </a:xfrm>
          <a:prstGeom prst="rect">
            <a:avLst/>
          </a:prstGeom>
        </p:spPr>
      </p:pic>
      <p:sp>
        <p:nvSpPr>
          <p:cNvPr id="2" name="右箭头 1">
            <a:extLst>
              <a:ext uri="{FF2B5EF4-FFF2-40B4-BE49-F238E27FC236}">
                <a16:creationId xmlns:a16="http://schemas.microsoft.com/office/drawing/2014/main" id="{2BEF5A2D-BD5B-D348-97A7-B26DC19B513C}"/>
              </a:ext>
            </a:extLst>
          </p:cNvPr>
          <p:cNvSpPr/>
          <p:nvPr/>
        </p:nvSpPr>
        <p:spPr bwMode="auto">
          <a:xfrm>
            <a:off x="5374660" y="4391311"/>
            <a:ext cx="1152128" cy="936104"/>
          </a:xfrm>
          <a:prstGeom prst="rightArrow">
            <a:avLst>
              <a:gd name="adj1" fmla="val 50000"/>
              <a:gd name="adj2" fmla="val 65028"/>
            </a:avLst>
          </a:prstGeom>
          <a:solidFill>
            <a:srgbClr val="D8D9D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577386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758CE-55D1-874F-B135-7ACB3BEEAA11}"/>
              </a:ext>
            </a:extLst>
          </p:cNvPr>
          <p:cNvSpPr>
            <a:spLocks noGrp="1"/>
          </p:cNvSpPr>
          <p:nvPr>
            <p:ph type="title"/>
          </p:nvPr>
        </p:nvSpPr>
        <p:spPr/>
        <p:txBody>
          <a:bodyPr/>
          <a:lstStyle/>
          <a:p>
            <a:r>
              <a:rPr kumimoji="1" lang="zh-CN" altLang="en-US" dirty="0"/>
              <a:t>提供多个</a:t>
            </a:r>
            <a:r>
              <a:rPr kumimoji="1" lang="en-US" altLang="zh-CN" dirty="0"/>
              <a:t>GPU</a:t>
            </a:r>
            <a:r>
              <a:rPr kumimoji="1" lang="zh-CN" altLang="en-US" dirty="0"/>
              <a:t>间互联系统</a:t>
            </a:r>
          </a:p>
        </p:txBody>
      </p:sp>
      <p:sp>
        <p:nvSpPr>
          <p:cNvPr id="6" name="内容占位符 5">
            <a:extLst>
              <a:ext uri="{FF2B5EF4-FFF2-40B4-BE49-F238E27FC236}">
                <a16:creationId xmlns:a16="http://schemas.microsoft.com/office/drawing/2014/main" id="{0FE44A1F-A02F-B64B-B03B-0CDA9E1390F7}"/>
              </a:ext>
            </a:extLst>
          </p:cNvPr>
          <p:cNvSpPr>
            <a:spLocks noGrp="1"/>
          </p:cNvSpPr>
          <p:nvPr>
            <p:ph sz="half" idx="1"/>
          </p:nvPr>
        </p:nvSpPr>
        <p:spPr>
          <a:xfrm>
            <a:off x="623635" y="1412776"/>
            <a:ext cx="6266834" cy="4608512"/>
          </a:xfrm>
        </p:spPr>
        <p:txBody>
          <a:bodyPr anchor="ctr"/>
          <a:lstStyle/>
          <a:p>
            <a:pPr marL="457200" indent="-457200">
              <a:lnSpc>
                <a:spcPct val="200000"/>
              </a:lnSpc>
              <a:buFont typeface="+mj-lt"/>
              <a:buAutoNum type="arabicPeriod"/>
            </a:pPr>
            <a:r>
              <a:rPr lang="zh-CN" altLang="en-US" dirty="0"/>
              <a:t>可以添加更多</a:t>
            </a:r>
            <a:r>
              <a:rPr lang="en-US" altLang="zh-CN" dirty="0"/>
              <a:t>NVSwitch</a:t>
            </a:r>
            <a:r>
              <a:rPr lang="zh-CN" altLang="en-US" dirty="0"/>
              <a:t>来支持更多</a:t>
            </a:r>
            <a:r>
              <a:rPr lang="en-US" altLang="zh-CN" dirty="0"/>
              <a:t>GPU</a:t>
            </a:r>
          </a:p>
          <a:p>
            <a:pPr marL="457200" indent="-457200">
              <a:lnSpc>
                <a:spcPct val="200000"/>
              </a:lnSpc>
              <a:buFont typeface="+mj-lt"/>
              <a:buAutoNum type="arabicPeriod"/>
            </a:pPr>
            <a:r>
              <a:rPr lang="zh-CN" altLang="en-US" dirty="0"/>
              <a:t>八个</a:t>
            </a:r>
            <a:r>
              <a:rPr lang="en-US" altLang="zh-CN" dirty="0"/>
              <a:t>GPU</a:t>
            </a:r>
            <a:r>
              <a:rPr lang="zh-CN" altLang="en-US" dirty="0"/>
              <a:t>可以用三个</a:t>
            </a:r>
            <a:r>
              <a:rPr lang="en-US" altLang="zh-CN" dirty="0"/>
              <a:t>NVSwitch</a:t>
            </a:r>
            <a:r>
              <a:rPr lang="zh-CN" altLang="en-US" dirty="0"/>
              <a:t>构建</a:t>
            </a:r>
            <a:endParaRPr lang="en-US" altLang="zh-CN" dirty="0"/>
          </a:p>
          <a:p>
            <a:pPr marL="457200" indent="-457200">
              <a:lnSpc>
                <a:spcPct val="200000"/>
              </a:lnSpc>
              <a:buFont typeface="+mj-lt"/>
              <a:buAutoNum type="arabicPeriod"/>
            </a:pPr>
            <a:r>
              <a:rPr lang="zh-CN" altLang="en-US" dirty="0"/>
              <a:t>数据可以在所有</a:t>
            </a:r>
            <a:r>
              <a:rPr lang="en-US" altLang="zh-CN" dirty="0"/>
              <a:t>GPU</a:t>
            </a:r>
            <a:r>
              <a:rPr lang="zh-CN" altLang="en-US" dirty="0"/>
              <a:t>链路上交互</a:t>
            </a:r>
          </a:p>
          <a:p>
            <a:pPr marL="457200" indent="-457200">
              <a:lnSpc>
                <a:spcPct val="200000"/>
              </a:lnSpc>
              <a:buFont typeface="+mj-lt"/>
              <a:buAutoNum type="arabicPeriod"/>
            </a:pPr>
            <a:r>
              <a:rPr lang="zh-CN" altLang="en-US" dirty="0"/>
              <a:t>任何一对</a:t>
            </a:r>
            <a:r>
              <a:rPr lang="en-US" altLang="zh-CN" dirty="0"/>
              <a:t>GPU</a:t>
            </a:r>
            <a:r>
              <a:rPr lang="zh-CN" altLang="en-US" dirty="0"/>
              <a:t>可以使用完整</a:t>
            </a:r>
            <a:r>
              <a:rPr lang="en-US" altLang="zh-CN" dirty="0"/>
              <a:t>300GBps</a:t>
            </a:r>
            <a:r>
              <a:rPr lang="zh-CN" altLang="en-US" dirty="0"/>
              <a:t>双向带宽通信</a:t>
            </a:r>
          </a:p>
          <a:p>
            <a:pPr marL="457200" indent="-457200">
              <a:lnSpc>
                <a:spcPct val="200000"/>
              </a:lnSpc>
              <a:buFont typeface="+mj-lt"/>
              <a:buAutoNum type="arabicPeriod"/>
            </a:pPr>
            <a:r>
              <a:rPr lang="en-US" altLang="zh-CN" dirty="0"/>
              <a:t>NVSwitch XBAR</a:t>
            </a:r>
            <a:r>
              <a:rPr lang="zh-CN" altLang="en-US" dirty="0"/>
              <a:t>提供从</a:t>
            </a:r>
            <a:r>
              <a:rPr lang="en-US" altLang="zh-CN" dirty="0"/>
              <a:t>A-B</a:t>
            </a:r>
            <a:r>
              <a:rPr lang="zh-CN" altLang="en-US" dirty="0"/>
              <a:t>点唯一路径，实现通信无阻塞、无干扰</a:t>
            </a:r>
          </a:p>
        </p:txBody>
      </p:sp>
      <p:pic>
        <p:nvPicPr>
          <p:cNvPr id="7" name="图片 6">
            <a:extLst>
              <a:ext uri="{FF2B5EF4-FFF2-40B4-BE49-F238E27FC236}">
                <a16:creationId xmlns:a16="http://schemas.microsoft.com/office/drawing/2014/main" id="{339A530A-8850-EA4C-A5D1-16213CDD928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38541" y="1283770"/>
            <a:ext cx="3582497" cy="4958556"/>
          </a:xfrm>
          <a:prstGeom prst="rect">
            <a:avLst/>
          </a:prstGeom>
        </p:spPr>
      </p:pic>
    </p:spTree>
    <p:extLst>
      <p:ext uri="{BB962C8B-B14F-4D97-AF65-F5344CB8AC3E}">
        <p14:creationId xmlns:p14="http://schemas.microsoft.com/office/powerpoint/2010/main" val="1940710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747401B-C68D-B449-B1DA-20CFEBAF04FB}"/>
              </a:ext>
            </a:extLst>
          </p:cNvPr>
          <p:cNvSpPr>
            <a:spLocks noGrp="1"/>
          </p:cNvSpPr>
          <p:nvPr>
            <p:ph type="title"/>
          </p:nvPr>
        </p:nvSpPr>
        <p:spPr/>
        <p:txBody>
          <a:bodyPr/>
          <a:lstStyle/>
          <a:p>
            <a:r>
              <a:rPr lang="en-US" altLang="zh-CN" dirty="0"/>
              <a:t>NVLink4</a:t>
            </a:r>
            <a:r>
              <a:rPr lang="zh-CN" altLang="en-US" dirty="0"/>
              <a:t> </a:t>
            </a:r>
            <a:r>
              <a:rPr lang="en-US" altLang="zh-CN" dirty="0"/>
              <a:t>NVSwitch3</a:t>
            </a:r>
            <a:r>
              <a:rPr lang="zh-CN" altLang="en-US" dirty="0"/>
              <a:t> 特点</a:t>
            </a:r>
          </a:p>
        </p:txBody>
      </p:sp>
      <p:sp>
        <p:nvSpPr>
          <p:cNvPr id="7" name="内容占位符 6">
            <a:extLst>
              <a:ext uri="{FF2B5EF4-FFF2-40B4-BE49-F238E27FC236}">
                <a16:creationId xmlns:a16="http://schemas.microsoft.com/office/drawing/2014/main" id="{7F3ADE5A-AB41-874D-9B68-18195FA1BEC2}"/>
              </a:ext>
            </a:extLst>
          </p:cNvPr>
          <p:cNvSpPr>
            <a:spLocks noGrp="1"/>
          </p:cNvSpPr>
          <p:nvPr>
            <p:ph sz="half" idx="1"/>
          </p:nvPr>
        </p:nvSpPr>
        <p:spPr>
          <a:xfrm>
            <a:off x="625773" y="4437112"/>
            <a:ext cx="3240000" cy="2016224"/>
          </a:xfrm>
        </p:spPr>
        <p:txBody>
          <a:bodyPr/>
          <a:lstStyle/>
          <a:p>
            <a:pPr marL="0" indent="0">
              <a:buNone/>
            </a:pPr>
            <a:r>
              <a:rPr lang="zh-CN" altLang="en-US" sz="1800" b="1" dirty="0">
                <a:solidFill>
                  <a:srgbClr val="91D150"/>
                </a:solidFill>
              </a:rPr>
              <a:t>最大 </a:t>
            </a:r>
            <a:r>
              <a:rPr lang="en-US" altLang="zh-CN" sz="1800" b="1" dirty="0">
                <a:solidFill>
                  <a:srgbClr val="91D150"/>
                </a:solidFill>
              </a:rPr>
              <a:t>NVSwitch</a:t>
            </a:r>
            <a:r>
              <a:rPr lang="zh-CN" altLang="en-US" sz="1800" b="1" dirty="0">
                <a:solidFill>
                  <a:srgbClr val="91D150"/>
                </a:solidFill>
              </a:rPr>
              <a:t> 模块</a:t>
            </a:r>
            <a:endParaRPr lang="en-US" altLang="zh-CN" sz="1800" b="1" dirty="0">
              <a:solidFill>
                <a:srgbClr val="91D150"/>
              </a:solidFill>
            </a:endParaRPr>
          </a:p>
          <a:p>
            <a:r>
              <a:rPr lang="en-US" altLang="zh-CN" sz="1400" dirty="0"/>
              <a:t>TSMC 4N process</a:t>
            </a:r>
          </a:p>
          <a:p>
            <a:r>
              <a:rPr lang="en-US" altLang="zh-CN" sz="1400" dirty="0"/>
              <a:t>25.1B transistors</a:t>
            </a:r>
          </a:p>
          <a:p>
            <a:r>
              <a:rPr lang="en-US" altLang="zh-CN" sz="1400" dirty="0"/>
              <a:t>294mm2</a:t>
            </a:r>
          </a:p>
          <a:p>
            <a:r>
              <a:rPr lang="en-US" altLang="zh-CN" sz="1400" dirty="0"/>
              <a:t>50mmX50mm package (2645 balls)</a:t>
            </a:r>
            <a:endParaRPr lang="zh-CN" altLang="en-US" sz="1800" dirty="0"/>
          </a:p>
        </p:txBody>
      </p:sp>
      <p:sp>
        <p:nvSpPr>
          <p:cNvPr id="8" name="内容占位符 6">
            <a:extLst>
              <a:ext uri="{FF2B5EF4-FFF2-40B4-BE49-F238E27FC236}">
                <a16:creationId xmlns:a16="http://schemas.microsoft.com/office/drawing/2014/main" id="{82BB3E19-2BA1-4C4A-9F23-F6F3D8323CF2}"/>
              </a:ext>
            </a:extLst>
          </p:cNvPr>
          <p:cNvSpPr txBox="1">
            <a:spLocks/>
          </p:cNvSpPr>
          <p:nvPr/>
        </p:nvSpPr>
        <p:spPr>
          <a:xfrm>
            <a:off x="4407627" y="4437112"/>
            <a:ext cx="3240000" cy="2016224"/>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zh-CN" altLang="en-US" sz="1800" b="1" dirty="0">
                <a:solidFill>
                  <a:srgbClr val="91D150"/>
                </a:solidFill>
              </a:rPr>
              <a:t>最高的带宽</a:t>
            </a:r>
          </a:p>
          <a:p>
            <a:r>
              <a:rPr lang="en-US" altLang="zh-CN" sz="1400" dirty="0"/>
              <a:t>64 NVLink4 ports (x2 per</a:t>
            </a:r>
            <a:r>
              <a:rPr lang="zh-CN" altLang="en-US" sz="1400" dirty="0"/>
              <a:t> </a:t>
            </a:r>
            <a:r>
              <a:rPr lang="en-US" altLang="zh-CN" sz="1400" dirty="0"/>
              <a:t>NVLink)</a:t>
            </a:r>
          </a:p>
          <a:p>
            <a:r>
              <a:rPr lang="en-US" sz="1400" dirty="0"/>
              <a:t>3.2TB/s full</a:t>
            </a:r>
            <a:r>
              <a:rPr lang="en-US" altLang="zh-CN" sz="1400" dirty="0"/>
              <a:t>-</a:t>
            </a:r>
            <a:r>
              <a:rPr lang="en-US" sz="1400" dirty="0"/>
              <a:t>duplex bandwidth</a:t>
            </a:r>
          </a:p>
          <a:p>
            <a:r>
              <a:rPr lang="en-US" sz="1400" dirty="0"/>
              <a:t>50Gbaud PAM4 diff-pair signaling</a:t>
            </a:r>
          </a:p>
          <a:p>
            <a:r>
              <a:rPr lang="en-US" sz="1400" dirty="0"/>
              <a:t>All ports</a:t>
            </a:r>
            <a:r>
              <a:rPr lang="zh-CN" altLang="en-US" sz="1400" dirty="0"/>
              <a:t> </a:t>
            </a:r>
            <a:r>
              <a:rPr lang="en-US" sz="1400" dirty="0"/>
              <a:t>NVLink</a:t>
            </a:r>
            <a:r>
              <a:rPr lang="zh-CN" altLang="en-US" sz="1400" dirty="0"/>
              <a:t> </a:t>
            </a:r>
            <a:r>
              <a:rPr lang="en-US" sz="1400" dirty="0"/>
              <a:t>Network capable</a:t>
            </a:r>
          </a:p>
        </p:txBody>
      </p:sp>
      <p:sp>
        <p:nvSpPr>
          <p:cNvPr id="9" name="内容占位符 6">
            <a:extLst>
              <a:ext uri="{FF2B5EF4-FFF2-40B4-BE49-F238E27FC236}">
                <a16:creationId xmlns:a16="http://schemas.microsoft.com/office/drawing/2014/main" id="{CD00364E-BA6F-DD42-8225-194F6C450FF4}"/>
              </a:ext>
            </a:extLst>
          </p:cNvPr>
          <p:cNvSpPr txBox="1">
            <a:spLocks/>
          </p:cNvSpPr>
          <p:nvPr/>
        </p:nvSpPr>
        <p:spPr>
          <a:xfrm>
            <a:off x="8189480" y="4437112"/>
            <a:ext cx="3240000" cy="2016224"/>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zh-CN" altLang="en-US" sz="1800" b="1" dirty="0">
                <a:solidFill>
                  <a:srgbClr val="91D150"/>
                </a:solidFill>
              </a:rPr>
              <a:t>新能力</a:t>
            </a:r>
          </a:p>
          <a:p>
            <a:r>
              <a:rPr lang="en-US" sz="1400" dirty="0"/>
              <a:t>400GFLOPS of FP32 SHARP</a:t>
            </a:r>
          </a:p>
          <a:p>
            <a:r>
              <a:rPr lang="en-US" sz="1400" dirty="0"/>
              <a:t>NVLink</a:t>
            </a:r>
            <a:r>
              <a:rPr lang="zh-CN" altLang="en-US" sz="1400" dirty="0"/>
              <a:t> </a:t>
            </a:r>
            <a:r>
              <a:rPr lang="en-US" sz="1400" dirty="0"/>
              <a:t>Network management,</a:t>
            </a:r>
            <a:r>
              <a:rPr lang="zh-CN" altLang="en-US" sz="1400" dirty="0"/>
              <a:t> </a:t>
            </a:r>
            <a:r>
              <a:rPr lang="en-US" altLang="zh-CN" sz="1400" dirty="0"/>
              <a:t>S</a:t>
            </a:r>
            <a:r>
              <a:rPr lang="en-US" sz="1400" dirty="0"/>
              <a:t>ecurity and telemetry engines</a:t>
            </a:r>
          </a:p>
        </p:txBody>
      </p:sp>
      <p:pic>
        <p:nvPicPr>
          <p:cNvPr id="11" name="图片 10">
            <a:extLst>
              <a:ext uri="{FF2B5EF4-FFF2-40B4-BE49-F238E27FC236}">
                <a16:creationId xmlns:a16="http://schemas.microsoft.com/office/drawing/2014/main" id="{0F49350E-0AF3-0641-91DE-C79967B113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41997" y="1268760"/>
            <a:ext cx="6580577" cy="3092963"/>
          </a:xfrm>
          <a:prstGeom prst="rect">
            <a:avLst/>
          </a:prstGeom>
        </p:spPr>
      </p:pic>
    </p:spTree>
    <p:extLst>
      <p:ext uri="{BB962C8B-B14F-4D97-AF65-F5344CB8AC3E}">
        <p14:creationId xmlns:p14="http://schemas.microsoft.com/office/powerpoint/2010/main" val="276497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3C349-233B-4546-9548-CBD99C4F90A1}"/>
              </a:ext>
            </a:extLst>
          </p:cNvPr>
          <p:cNvSpPr>
            <a:spLocks noGrp="1"/>
          </p:cNvSpPr>
          <p:nvPr>
            <p:ph type="title"/>
          </p:nvPr>
        </p:nvSpPr>
        <p:spPr/>
        <p:txBody>
          <a:bodyPr/>
          <a:lstStyle/>
          <a:p>
            <a:r>
              <a:rPr lang="zh-CN" altLang="en-US" dirty="0"/>
              <a:t>第三代 </a:t>
            </a:r>
            <a:r>
              <a:rPr lang="en-US" altLang="zh-CN" dirty="0"/>
              <a:t>NVSwitch</a:t>
            </a:r>
            <a:r>
              <a:rPr lang="zh-CN" altLang="en-US" dirty="0"/>
              <a:t> </a:t>
            </a:r>
            <a:r>
              <a:rPr lang="en-US" altLang="zh-CN" dirty="0"/>
              <a:t>Block</a:t>
            </a:r>
            <a:endParaRPr kumimoji="1" lang="zh-CN" altLang="en-US" dirty="0"/>
          </a:p>
        </p:txBody>
      </p:sp>
      <p:sp>
        <p:nvSpPr>
          <p:cNvPr id="6" name="内容占位符 5">
            <a:extLst>
              <a:ext uri="{FF2B5EF4-FFF2-40B4-BE49-F238E27FC236}">
                <a16:creationId xmlns:a16="http://schemas.microsoft.com/office/drawing/2014/main" id="{7A0A0DF5-7E23-C14F-9173-3477D39D98BD}"/>
              </a:ext>
            </a:extLst>
          </p:cNvPr>
          <p:cNvSpPr>
            <a:spLocks noGrp="1"/>
          </p:cNvSpPr>
          <p:nvPr>
            <p:ph sz="half" idx="1"/>
          </p:nvPr>
        </p:nvSpPr>
        <p:spPr>
          <a:xfrm>
            <a:off x="597821" y="1551652"/>
            <a:ext cx="4060401" cy="4973691"/>
          </a:xfrm>
        </p:spPr>
        <p:txBody>
          <a:bodyPr/>
          <a:lstStyle/>
          <a:p>
            <a:pPr marL="0" indent="0">
              <a:buNone/>
            </a:pPr>
            <a:r>
              <a:rPr lang="zh-CN" altLang="en-US" b="1" dirty="0"/>
              <a:t>新</a:t>
            </a:r>
            <a:r>
              <a:rPr lang="en-US" altLang="zh-CN" b="1" dirty="0"/>
              <a:t>SHARP</a:t>
            </a:r>
            <a:r>
              <a:rPr lang="zh-CN" altLang="en-US" b="1" dirty="0"/>
              <a:t>模块</a:t>
            </a:r>
            <a:endParaRPr lang="en-US" altLang="zh-CN" b="1" dirty="0"/>
          </a:p>
          <a:p>
            <a:r>
              <a:rPr lang="zh-CN" altLang="en-US" sz="1800" dirty="0"/>
              <a:t>支持多种运算符（逻辑、加减等）和数据格式（</a:t>
            </a:r>
            <a:r>
              <a:rPr lang="en-US" altLang="zh-CN" sz="1800" dirty="0"/>
              <a:t>FP16/BF16</a:t>
            </a:r>
            <a:r>
              <a:rPr lang="zh-CN" altLang="en-US" sz="1800" dirty="0"/>
              <a:t>）</a:t>
            </a:r>
            <a:endParaRPr lang="en-US" altLang="zh-CN" sz="1800" dirty="0"/>
          </a:p>
          <a:p>
            <a:r>
              <a:rPr lang="en-US" altLang="zh-CN" sz="1800" dirty="0"/>
              <a:t>SHARP</a:t>
            </a:r>
            <a:r>
              <a:rPr lang="zh-CN" altLang="en-US" sz="1800" dirty="0"/>
              <a:t>控制器可以并行管理多达</a:t>
            </a:r>
            <a:r>
              <a:rPr lang="en-US" altLang="zh-CN" sz="1800" dirty="0"/>
              <a:t>128</a:t>
            </a:r>
            <a:r>
              <a:rPr lang="zh-CN" altLang="en-US" sz="1800" dirty="0"/>
              <a:t>个</a:t>
            </a:r>
            <a:r>
              <a:rPr lang="en-US" altLang="zh-CN" sz="1800" dirty="0"/>
              <a:t>SHARP</a:t>
            </a:r>
            <a:r>
              <a:rPr lang="zh-CN" altLang="en-US" sz="1800" dirty="0"/>
              <a:t>组</a:t>
            </a:r>
            <a:endParaRPr lang="en-US" altLang="zh-CN" sz="1800" dirty="0"/>
          </a:p>
          <a:p>
            <a:r>
              <a:rPr lang="en-US" altLang="zh-CN" sz="1800" dirty="0"/>
              <a:t>XBAR</a:t>
            </a:r>
            <a:r>
              <a:rPr lang="zh-CN" altLang="en-US" sz="1800" dirty="0"/>
              <a:t>的带宽调整到能够跟匹配</a:t>
            </a:r>
            <a:r>
              <a:rPr lang="en-US" altLang="zh-CN" sz="1800" dirty="0"/>
              <a:t>SHARP</a:t>
            </a:r>
            <a:r>
              <a:rPr lang="zh-CN" altLang="en-US" sz="1800" dirty="0"/>
              <a:t>相关的数据传输</a:t>
            </a:r>
            <a:endParaRPr lang="en-US" altLang="zh-CN" dirty="0"/>
          </a:p>
          <a:p>
            <a:pPr marL="0" indent="0">
              <a:buNone/>
            </a:pPr>
            <a:r>
              <a:rPr lang="zh-CN" altLang="en-US" b="1" dirty="0"/>
              <a:t>新</a:t>
            </a:r>
            <a:r>
              <a:rPr lang="en-US" altLang="zh-CN" b="1" dirty="0"/>
              <a:t>NVLink</a:t>
            </a:r>
            <a:r>
              <a:rPr lang="zh-CN" altLang="en-US" b="1" dirty="0"/>
              <a:t>模块</a:t>
            </a:r>
            <a:endParaRPr lang="en-US" altLang="zh-CN" b="1" dirty="0"/>
          </a:p>
          <a:p>
            <a:r>
              <a:rPr lang="zh-CN" altLang="en-US" sz="1800" dirty="0"/>
              <a:t>安全处理器保护数据和芯片</a:t>
            </a:r>
            <a:endParaRPr lang="en-US" altLang="zh-CN" sz="1800" dirty="0"/>
          </a:p>
          <a:p>
            <a:r>
              <a:rPr lang="zh-CN" altLang="en-US" sz="1800" dirty="0"/>
              <a:t>分区功能将端口隔离到</a:t>
            </a:r>
            <a:r>
              <a:rPr lang="en-US" altLang="zh-CN" sz="1800" dirty="0"/>
              <a:t>NVLink</a:t>
            </a:r>
            <a:r>
              <a:rPr lang="zh-CN" altLang="en-US" sz="1800" dirty="0"/>
              <a:t>网络</a:t>
            </a:r>
            <a:endParaRPr lang="en-US" altLang="zh-CN" sz="1800" dirty="0"/>
          </a:p>
          <a:p>
            <a:r>
              <a:rPr lang="zh-CN" altLang="en-US" sz="1800" dirty="0"/>
              <a:t>控制器支持下一代</a:t>
            </a:r>
            <a:r>
              <a:rPr lang="en-US" altLang="zh-CN" sz="1800" dirty="0"/>
              <a:t>OSFP</a:t>
            </a:r>
            <a:r>
              <a:rPr lang="zh-CN" altLang="en-US" sz="1800" dirty="0"/>
              <a:t>电缆</a:t>
            </a:r>
            <a:endParaRPr lang="en-US" altLang="zh-CN" sz="1800" dirty="0"/>
          </a:p>
          <a:p>
            <a:endParaRPr lang="zh-CN" altLang="en-US" sz="1800" dirty="0"/>
          </a:p>
          <a:p>
            <a:pPr marL="0" indent="0">
              <a:buNone/>
            </a:pPr>
            <a:endParaRPr lang="en-US" altLang="zh-CN" b="1" dirty="0"/>
          </a:p>
          <a:p>
            <a:endParaRPr lang="zh-CN" altLang="en-US" b="1" dirty="0"/>
          </a:p>
        </p:txBody>
      </p:sp>
      <p:pic>
        <p:nvPicPr>
          <p:cNvPr id="7" name="图片 6">
            <a:extLst>
              <a:ext uri="{FF2B5EF4-FFF2-40B4-BE49-F238E27FC236}">
                <a16:creationId xmlns:a16="http://schemas.microsoft.com/office/drawing/2014/main" id="{63D72324-64E6-984E-A2E9-81E9D7B1A2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58222" y="1262134"/>
            <a:ext cx="7337585" cy="5199721"/>
          </a:xfrm>
          <a:prstGeom prst="rect">
            <a:avLst/>
          </a:prstGeom>
        </p:spPr>
      </p:pic>
    </p:spTree>
    <p:extLst>
      <p:ext uri="{BB962C8B-B14F-4D97-AF65-F5344CB8AC3E}">
        <p14:creationId xmlns:p14="http://schemas.microsoft.com/office/powerpoint/2010/main" val="89394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DGX</a:t>
            </a:r>
            <a:r>
              <a:rPr kumimoji="1" lang="zh-CN" altLang="en-US" sz="9600" b="1" dirty="0">
                <a:solidFill>
                  <a:srgbClr val="91D150"/>
                </a:solidFill>
                <a:latin typeface="Futura Medium" panose="020B0602020204020303" pitchFamily="34" charset="-79"/>
                <a:cs typeface="Futura Medium" panose="020B0602020204020303" pitchFamily="34" charset="-79"/>
              </a:rPr>
              <a:t> 服务器</a:t>
            </a:r>
          </a:p>
        </p:txBody>
      </p:sp>
    </p:spTree>
    <p:extLst>
      <p:ext uri="{BB962C8B-B14F-4D97-AF65-F5344CB8AC3E}">
        <p14:creationId xmlns:p14="http://schemas.microsoft.com/office/powerpoint/2010/main" val="181579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5C2CD1E-29AC-BE4A-A076-4620C64217B7}"/>
              </a:ext>
            </a:extLst>
          </p:cNvPr>
          <p:cNvPicPr>
            <a:picLocks noChangeAspect="1"/>
          </p:cNvPicPr>
          <p:nvPr/>
        </p:nvPicPr>
        <p:blipFill>
          <a:blip r:embed="rId2"/>
          <a:stretch>
            <a:fillRect/>
          </a:stretch>
        </p:blipFill>
        <p:spPr>
          <a:xfrm>
            <a:off x="337741" y="1052736"/>
            <a:ext cx="11745255" cy="5197702"/>
          </a:xfrm>
          <a:prstGeom prst="rect">
            <a:avLst/>
          </a:prstGeom>
        </p:spPr>
      </p:pic>
    </p:spTree>
    <p:extLst>
      <p:ext uri="{BB962C8B-B14F-4D97-AF65-F5344CB8AC3E}">
        <p14:creationId xmlns:p14="http://schemas.microsoft.com/office/powerpoint/2010/main" val="17495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p:txBody>
          <a:bodyPr/>
          <a:lstStyle/>
          <a:p>
            <a:pPr>
              <a:buFont typeface="+mj-lt"/>
              <a:buAutoNum type="arabicPeriod"/>
            </a:pPr>
            <a:r>
              <a:rPr lang="en-US" altLang="zh-CN" sz="1200" dirty="0">
                <a:latin typeface="Gill Sans MT" panose="020B0502020104020203" pitchFamily="34" charset="0"/>
                <a:hlinkClick r:id="rId2"/>
              </a:rPr>
              <a:t>https://fuse.wikichip.org/news/1224/a-look-at-nvidias-nvlink-interconnect-and-the-nvswitch/</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3"/>
              </a:rPr>
              <a:t>https://blog.csdn.net/BtB5e6Nsu1g511Eg5XEg/article/details/86762135</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4"/>
              </a:rPr>
              <a:t>https://developer.nvidia.com/blog/upgrading-multi-gpu-interconnectivity-with-the-third-generation-nvidia-nvswitch/</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5"/>
              </a:rPr>
              <a:t>https://www.nextplatform.com/2016/05/04/nvlink-takes-gpu-acceleration-next-level/</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6"/>
              </a:rPr>
              <a:t>https://www.servethehome.com/nvidia-nvlink4-nvswitch-at-hot-chips-34/</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7"/>
              </a:rPr>
              <a:t>https://www.servethehome.com/nvidia-nvswitch-details-at-hot-chips-30/</a:t>
            </a:r>
            <a:br>
              <a:rPr lang="en-US" altLang="zh-CN" sz="1200" dirty="0">
                <a:latin typeface="Gill Sans MT" panose="020B0502020104020203" pitchFamily="34" charset="0"/>
              </a:rPr>
            </a:br>
            <a:r>
              <a:rPr lang="en-US" altLang="zh-CN" sz="1200" dirty="0">
                <a:latin typeface="Gill Sans MT" panose="020B0502020104020203" pitchFamily="34" charset="0"/>
                <a:hlinkClick r:id="rId8"/>
              </a:rPr>
              <a:t>https://hc34.hotchips.org/</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9"/>
              </a:rPr>
              <a:t>https://www.infoq.cn/article/3d4msrvs8zotgcj7*krt</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0"/>
              </a:rPr>
              <a:t>https://zhuanlan.zhihu.com/p/399405214</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1"/>
              </a:rPr>
              <a:t>https://www.zhihu.com/question/63219175</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2"/>
              </a:rPr>
              <a:t>https://developer.aliyun.com/article/591403</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3"/>
              </a:rPr>
              <a:t>https://developer.aliyun.com/article/603617</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4"/>
              </a:rPr>
              <a:t>https://developer.aliyun.com/article/599183</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5"/>
              </a:rPr>
              <a:t>https://blog.csdn.net/tony_vip/article/details/117131380</a:t>
            </a:r>
            <a:endParaRPr lang="en-US" altLang="zh-CN" sz="1200" dirty="0">
              <a:latin typeface="Gill Sans MT" panose="020B0502020104020203" pitchFamily="34" charset="0"/>
            </a:endParaRPr>
          </a:p>
          <a:p>
            <a:pPr>
              <a:buFont typeface="+mj-lt"/>
              <a:buAutoNum type="arabicPeriod"/>
            </a:pP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2669680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基本内容</a:t>
            </a:r>
          </a:p>
          <a:p>
            <a:pPr lvl="1"/>
            <a:r>
              <a:rPr lang="en-US" altLang="zh-CN" sz="2400" dirty="0">
                <a:solidFill>
                  <a:srgbClr val="374154"/>
                </a:solidFill>
                <a:latin typeface="Gill Sans MT" panose="020B0502020104020203" pitchFamily="34" charset="0"/>
              </a:rPr>
              <a:t>Appearance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NVSwitch</a:t>
            </a:r>
            <a:r>
              <a:rPr lang="zh-CN" altLang="en-US" sz="2400" dirty="0">
                <a:solidFill>
                  <a:srgbClr val="374154"/>
                </a:solidFill>
                <a:latin typeface="Gill Sans MT" panose="020B0502020104020203" pitchFamily="34" charset="0"/>
              </a:rPr>
              <a:t> 出现</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Details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NVSwitch</a:t>
            </a:r>
            <a:r>
              <a:rPr lang="zh-CN" altLang="en-US" sz="2400" dirty="0">
                <a:solidFill>
                  <a:srgbClr val="374154"/>
                </a:solidFill>
                <a:latin typeface="Gill Sans MT" panose="020B0502020104020203" pitchFamily="34" charset="0"/>
              </a:rPr>
              <a:t> 详解</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DGX</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DGX</a:t>
            </a:r>
            <a:r>
              <a:rPr lang="zh-CN" altLang="en-US" sz="2400" dirty="0">
                <a:solidFill>
                  <a:srgbClr val="374154"/>
                </a:solidFill>
                <a:latin typeface="Gill Sans MT" panose="020B0502020104020203" pitchFamily="34" charset="0"/>
              </a:rPr>
              <a:t> 服务器介绍</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F345D5-853D-9A45-A575-37FD83935315}"/>
              </a:ext>
            </a:extLst>
          </p:cNvPr>
          <p:cNvSpPr>
            <a:spLocks noGrp="1"/>
          </p:cNvSpPr>
          <p:nvPr>
            <p:ph type="title"/>
          </p:nvPr>
        </p:nvSpPr>
        <p:spPr/>
        <p:txBody>
          <a:bodyPr/>
          <a:lstStyle/>
          <a:p>
            <a:r>
              <a:rPr kumimoji="1" lang="zh-CN" altLang="en-US" dirty="0"/>
              <a:t>单 </a:t>
            </a:r>
            <a:r>
              <a:rPr kumimoji="1" lang="en-US" altLang="zh-CN" dirty="0"/>
              <a:t>GPU</a:t>
            </a:r>
            <a:r>
              <a:rPr kumimoji="1" lang="zh-CN" altLang="en-US" dirty="0"/>
              <a:t> 里面多个 </a:t>
            </a:r>
            <a:r>
              <a:rPr kumimoji="1" lang="en-US" altLang="zh-CN" dirty="0"/>
              <a:t>SM</a:t>
            </a:r>
            <a:r>
              <a:rPr kumimoji="1" lang="zh-CN" altLang="en-US" dirty="0"/>
              <a:t> 核心</a:t>
            </a:r>
          </a:p>
        </p:txBody>
      </p:sp>
      <p:sp>
        <p:nvSpPr>
          <p:cNvPr id="3" name="内容占位符 2">
            <a:extLst>
              <a:ext uri="{FF2B5EF4-FFF2-40B4-BE49-F238E27FC236}">
                <a16:creationId xmlns:a16="http://schemas.microsoft.com/office/drawing/2014/main" id="{274133E1-BC63-BC44-8FD2-910E415BAFDD}"/>
              </a:ext>
            </a:extLst>
          </p:cNvPr>
          <p:cNvSpPr>
            <a:spLocks noGrp="1"/>
          </p:cNvSpPr>
          <p:nvPr>
            <p:ph sz="half" idx="1"/>
          </p:nvPr>
        </p:nvSpPr>
        <p:spPr>
          <a:xfrm>
            <a:off x="409749" y="1484784"/>
            <a:ext cx="3674546" cy="4608512"/>
          </a:xfrm>
        </p:spPr>
        <p:txBody>
          <a:bodyPr anchor="ctr"/>
          <a:lstStyle/>
          <a:p>
            <a:pPr>
              <a:spcAft>
                <a:spcPts val="500"/>
              </a:spcAft>
            </a:pPr>
            <a:r>
              <a:rPr kumimoji="1" lang="zh-CN" altLang="en-US" dirty="0"/>
              <a:t>使用 </a:t>
            </a:r>
            <a:r>
              <a:rPr kumimoji="1" lang="en-US" altLang="zh-CN" dirty="0"/>
              <a:t>CUDA</a:t>
            </a:r>
            <a:r>
              <a:rPr kumimoji="1" lang="zh-CN" altLang="en-US" dirty="0"/>
              <a:t> 来驱动硬件并行执行真正的计算；</a:t>
            </a:r>
            <a:endParaRPr kumimoji="1" lang="en-US" altLang="zh-CN" dirty="0"/>
          </a:p>
          <a:p>
            <a:pPr>
              <a:spcAft>
                <a:spcPts val="500"/>
              </a:spcAft>
            </a:pPr>
            <a:r>
              <a:rPr kumimoji="1" lang="en-US" altLang="zh-CN" dirty="0"/>
              <a:t>GPU</a:t>
            </a:r>
            <a:r>
              <a:rPr kumimoji="1" lang="zh-CN" altLang="en-US" dirty="0"/>
              <a:t> 把线程工作分配给每个 </a:t>
            </a:r>
            <a:r>
              <a:rPr kumimoji="1" lang="en-US" altLang="zh-CN" dirty="0"/>
              <a:t>GPC/SM</a:t>
            </a:r>
            <a:r>
              <a:rPr kumimoji="1" lang="zh-CN" altLang="en-US" dirty="0"/>
              <a:t> </a:t>
            </a:r>
            <a:r>
              <a:rPr kumimoji="1" lang="en-US" altLang="zh-CN" dirty="0"/>
              <a:t>cores</a:t>
            </a:r>
            <a:r>
              <a:rPr kumimoji="1" lang="zh-CN" altLang="en-US" dirty="0"/>
              <a:t>；</a:t>
            </a:r>
            <a:endParaRPr kumimoji="1" lang="en-US" altLang="zh-CN" dirty="0"/>
          </a:p>
          <a:p>
            <a:pPr>
              <a:spcAft>
                <a:spcPts val="500"/>
              </a:spcAft>
            </a:pPr>
            <a:r>
              <a:rPr kumimoji="1" lang="en-US" altLang="zh-CN" dirty="0"/>
              <a:t>GPC/SM cores </a:t>
            </a:r>
            <a:r>
              <a:rPr kumimoji="1" lang="zh-CN" altLang="en-US" dirty="0"/>
              <a:t>利用 </a:t>
            </a:r>
            <a:r>
              <a:rPr kumimoji="1" lang="en-US" altLang="zh-CN" dirty="0"/>
              <a:t>HBM2</a:t>
            </a:r>
            <a:r>
              <a:rPr kumimoji="1" lang="zh-CN" altLang="en-US" dirty="0"/>
              <a:t> 中的数据进行计算；</a:t>
            </a:r>
            <a:endParaRPr kumimoji="1" lang="en-US" altLang="zh-CN" dirty="0"/>
          </a:p>
          <a:p>
            <a:pPr>
              <a:spcAft>
                <a:spcPts val="500"/>
              </a:spcAft>
            </a:pPr>
            <a:r>
              <a:rPr kumimoji="1" lang="en-US" altLang="zh-CN" dirty="0"/>
              <a:t>GPC/SM cores </a:t>
            </a:r>
            <a:r>
              <a:rPr kumimoji="1" lang="zh-CN" altLang="en-US" dirty="0"/>
              <a:t>之间可以共享</a:t>
            </a:r>
            <a:r>
              <a:rPr kumimoji="1" lang="en-US" altLang="zh-CN" dirty="0"/>
              <a:t> HBM2</a:t>
            </a:r>
            <a:r>
              <a:rPr kumimoji="1" lang="zh-CN" altLang="en-US" dirty="0"/>
              <a:t> 中的数据；</a:t>
            </a:r>
          </a:p>
        </p:txBody>
      </p:sp>
      <p:pic>
        <p:nvPicPr>
          <p:cNvPr id="6" name="图片 5">
            <a:extLst>
              <a:ext uri="{FF2B5EF4-FFF2-40B4-BE49-F238E27FC236}">
                <a16:creationId xmlns:a16="http://schemas.microsoft.com/office/drawing/2014/main" id="{EC933CE5-01B1-7A4B-819B-05EFCE9BAF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76155" y="1306287"/>
            <a:ext cx="7556172" cy="5075041"/>
          </a:xfrm>
          <a:prstGeom prst="roundRect">
            <a:avLst>
              <a:gd name="adj" fmla="val 66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19165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5385F-39E6-C94E-9993-4F893B52DDF4}"/>
              </a:ext>
            </a:extLst>
          </p:cNvPr>
          <p:cNvSpPr>
            <a:spLocks noGrp="1"/>
          </p:cNvSpPr>
          <p:nvPr>
            <p:ph type="title"/>
          </p:nvPr>
        </p:nvSpPr>
        <p:spPr/>
        <p:txBody>
          <a:bodyPr/>
          <a:lstStyle/>
          <a:p>
            <a:r>
              <a:rPr lang="en-US" altLang="zh-CN" dirty="0"/>
              <a:t>GPU</a:t>
            </a:r>
            <a:r>
              <a:rPr lang="zh-CN" altLang="en-US" dirty="0"/>
              <a:t> 间通过 </a:t>
            </a:r>
            <a:r>
              <a:rPr lang="en-US" altLang="zh-CN" dirty="0"/>
              <a:t>PCIe</a:t>
            </a:r>
            <a:r>
              <a:rPr lang="zh-CN" altLang="en-US" dirty="0"/>
              <a:t> 通信</a:t>
            </a:r>
          </a:p>
        </p:txBody>
      </p:sp>
      <p:sp>
        <p:nvSpPr>
          <p:cNvPr id="3" name="内容占位符 2">
            <a:extLst>
              <a:ext uri="{FF2B5EF4-FFF2-40B4-BE49-F238E27FC236}">
                <a16:creationId xmlns:a16="http://schemas.microsoft.com/office/drawing/2014/main" id="{C7DB0060-59D9-F64C-8FF2-6939DD8AC40D}"/>
              </a:ext>
            </a:extLst>
          </p:cNvPr>
          <p:cNvSpPr>
            <a:spLocks noGrp="1"/>
          </p:cNvSpPr>
          <p:nvPr>
            <p:ph sz="half" idx="1"/>
          </p:nvPr>
        </p:nvSpPr>
        <p:spPr>
          <a:xfrm>
            <a:off x="409749" y="1412776"/>
            <a:ext cx="3530530" cy="4608512"/>
          </a:xfrm>
        </p:spPr>
        <p:txBody>
          <a:bodyPr anchor="ctr"/>
          <a:lstStyle/>
          <a:p>
            <a:pPr>
              <a:spcAft>
                <a:spcPts val="500"/>
              </a:spcAft>
            </a:pPr>
            <a:r>
              <a:rPr kumimoji="1" lang="zh-CN" altLang="en-US" dirty="0"/>
              <a:t>如果要对其他 </a:t>
            </a:r>
            <a:r>
              <a:rPr kumimoji="1" lang="en-US" altLang="zh-CN" dirty="0"/>
              <a:t>GPU</a:t>
            </a:r>
            <a:r>
              <a:rPr kumimoji="1" lang="zh-CN" altLang="en-US" dirty="0"/>
              <a:t> 的 </a:t>
            </a:r>
            <a:r>
              <a:rPr kumimoji="1" lang="en-US" altLang="zh-CN" dirty="0"/>
              <a:t>HBM2 </a:t>
            </a:r>
            <a:r>
              <a:rPr kumimoji="1" lang="zh-CN" altLang="en-US" dirty="0"/>
              <a:t>进行访问，需要走 </a:t>
            </a:r>
            <a:r>
              <a:rPr kumimoji="1" lang="en-US" altLang="zh-CN" dirty="0"/>
              <a:t>PCIe</a:t>
            </a:r>
            <a:r>
              <a:rPr kumimoji="1" lang="zh-CN" altLang="en-US" dirty="0"/>
              <a:t>；</a:t>
            </a:r>
            <a:endParaRPr kumimoji="1" lang="en-US" altLang="zh-CN" dirty="0"/>
          </a:p>
          <a:p>
            <a:pPr>
              <a:spcAft>
                <a:spcPts val="500"/>
              </a:spcAft>
            </a:pPr>
            <a:r>
              <a:rPr kumimoji="1" lang="en-US" altLang="zh-CN" dirty="0"/>
              <a:t>GPU-to-GPU </a:t>
            </a:r>
            <a:r>
              <a:rPr kumimoji="1" lang="zh-CN" altLang="en-US" dirty="0"/>
              <a:t>之间的交互需要通过 </a:t>
            </a:r>
            <a:r>
              <a:rPr kumimoji="1" lang="en-US" altLang="zh-CN" dirty="0"/>
              <a:t>CPU</a:t>
            </a:r>
            <a:r>
              <a:rPr kumimoji="1" lang="zh-CN" altLang="en-US" dirty="0"/>
              <a:t> 进行分配调度；</a:t>
            </a:r>
            <a:endParaRPr kumimoji="1" lang="en-US" altLang="zh-CN" dirty="0"/>
          </a:p>
          <a:p>
            <a:pPr>
              <a:spcAft>
                <a:spcPts val="500"/>
              </a:spcAft>
            </a:pPr>
            <a:r>
              <a:rPr kumimoji="1" lang="en-US" altLang="zh-CN" dirty="0"/>
              <a:t>PCIe </a:t>
            </a:r>
            <a:r>
              <a:rPr kumimoji="1" lang="zh-CN" altLang="en-US" dirty="0"/>
              <a:t>的带宽限制了 </a:t>
            </a:r>
            <a:r>
              <a:rPr kumimoji="1" lang="en-US" altLang="zh-CN" dirty="0"/>
              <a:t>GPU-to-GPU </a:t>
            </a:r>
            <a:r>
              <a:rPr kumimoji="1" lang="zh-CN" altLang="en-US" dirty="0"/>
              <a:t>的速率；</a:t>
            </a:r>
          </a:p>
        </p:txBody>
      </p:sp>
      <p:pic>
        <p:nvPicPr>
          <p:cNvPr id="4" name="图片 3">
            <a:extLst>
              <a:ext uri="{FF2B5EF4-FFF2-40B4-BE49-F238E27FC236}">
                <a16:creationId xmlns:a16="http://schemas.microsoft.com/office/drawing/2014/main" id="{F224289A-1589-D442-8F74-A6FD239A5C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98181" y="1322962"/>
            <a:ext cx="7531116" cy="5058366"/>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3874597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A4F529-D158-684F-B0C8-BBCF2B69D678}"/>
              </a:ext>
            </a:extLst>
          </p:cNvPr>
          <p:cNvSpPr>
            <a:spLocks noGrp="1"/>
          </p:cNvSpPr>
          <p:nvPr>
            <p:ph type="title"/>
          </p:nvPr>
        </p:nvSpPr>
        <p:spPr/>
        <p:txBody>
          <a:bodyPr/>
          <a:lstStyle/>
          <a:p>
            <a:r>
              <a:rPr kumimoji="1" lang="en-US" altLang="zh-CN" dirty="0"/>
              <a:t>GPU</a:t>
            </a:r>
            <a:r>
              <a:rPr kumimoji="1" lang="zh-CN" altLang="en-US" dirty="0"/>
              <a:t> 间使用 </a:t>
            </a:r>
            <a:r>
              <a:rPr kumimoji="1" lang="en-US" altLang="zh-CN" dirty="0"/>
              <a:t>NVLink</a:t>
            </a:r>
            <a:endParaRPr kumimoji="1" lang="zh-CN" altLang="en-US" dirty="0"/>
          </a:p>
        </p:txBody>
      </p:sp>
      <p:sp>
        <p:nvSpPr>
          <p:cNvPr id="3" name="内容占位符 2">
            <a:extLst>
              <a:ext uri="{FF2B5EF4-FFF2-40B4-BE49-F238E27FC236}">
                <a16:creationId xmlns:a16="http://schemas.microsoft.com/office/drawing/2014/main" id="{FAFDF54B-06F4-7243-B775-8A4D949075B4}"/>
              </a:ext>
            </a:extLst>
          </p:cNvPr>
          <p:cNvSpPr>
            <a:spLocks noGrp="1"/>
          </p:cNvSpPr>
          <p:nvPr>
            <p:ph sz="half" idx="1"/>
          </p:nvPr>
        </p:nvSpPr>
        <p:spPr>
          <a:xfrm>
            <a:off x="481757" y="1412776"/>
            <a:ext cx="3386514" cy="4608512"/>
          </a:xfrm>
        </p:spPr>
        <p:txBody>
          <a:bodyPr anchor="ctr"/>
          <a:lstStyle/>
          <a:p>
            <a:r>
              <a:rPr kumimoji="1" lang="en-US" altLang="zh-CN" dirty="0"/>
              <a:t>GPCs </a:t>
            </a:r>
            <a:r>
              <a:rPr kumimoji="1" lang="zh-CN" altLang="en-US" dirty="0"/>
              <a:t>可以访问卡间</a:t>
            </a:r>
            <a:r>
              <a:rPr kumimoji="1" lang="en-US" altLang="zh-CN" dirty="0"/>
              <a:t> HBM2 </a:t>
            </a:r>
            <a:r>
              <a:rPr kumimoji="1" lang="zh-CN" altLang="en-US" dirty="0"/>
              <a:t>内存数据；</a:t>
            </a:r>
            <a:endParaRPr kumimoji="1" lang="en-US" altLang="zh-CN" dirty="0"/>
          </a:p>
          <a:p>
            <a:r>
              <a:rPr kumimoji="1" lang="zh-CN" altLang="en-US" dirty="0"/>
              <a:t>通过多条 </a:t>
            </a:r>
            <a:r>
              <a:rPr kumimoji="1" lang="en-US" altLang="zh-CN" dirty="0"/>
              <a:t>NVLink</a:t>
            </a:r>
            <a:r>
              <a:rPr kumimoji="1" lang="zh-CN" altLang="en-US" dirty="0"/>
              <a:t> 来对其他 </a:t>
            </a:r>
            <a:r>
              <a:rPr kumimoji="1" lang="en-US" altLang="zh-CN" dirty="0"/>
              <a:t>GPU</a:t>
            </a:r>
            <a:r>
              <a:rPr kumimoji="1" lang="zh-CN" altLang="en-US" dirty="0"/>
              <a:t> 内的 </a:t>
            </a:r>
            <a:r>
              <a:rPr kumimoji="1" lang="en-US" altLang="zh-CN" dirty="0"/>
              <a:t>HBM2 </a:t>
            </a:r>
            <a:r>
              <a:rPr kumimoji="1" lang="zh-CN" altLang="en-US" dirty="0"/>
              <a:t>数据进行访问；</a:t>
            </a:r>
            <a:endParaRPr kumimoji="1" lang="en-US" altLang="zh-CN" dirty="0"/>
          </a:p>
          <a:p>
            <a:r>
              <a:rPr kumimoji="1" lang="zh-CN" altLang="en-US" dirty="0"/>
              <a:t>成为了 </a:t>
            </a:r>
            <a:r>
              <a:rPr kumimoji="1" lang="en-US" altLang="zh-CN" dirty="0"/>
              <a:t>XBARs</a:t>
            </a:r>
            <a:r>
              <a:rPr kumimoji="1" lang="zh-CN" altLang="en-US" dirty="0"/>
              <a:t> 的桥梁，并且与 </a:t>
            </a:r>
            <a:r>
              <a:rPr kumimoji="1" lang="en-US" altLang="zh-CN" dirty="0"/>
              <a:t>PCIe</a:t>
            </a:r>
            <a:r>
              <a:rPr kumimoji="1" lang="zh-CN" altLang="en-US" dirty="0"/>
              <a:t> 不冲突，作为互补方案；</a:t>
            </a:r>
          </a:p>
        </p:txBody>
      </p:sp>
      <p:pic>
        <p:nvPicPr>
          <p:cNvPr id="5" name="图片 4">
            <a:extLst>
              <a:ext uri="{FF2B5EF4-FFF2-40B4-BE49-F238E27FC236}">
                <a16:creationId xmlns:a16="http://schemas.microsoft.com/office/drawing/2014/main" id="{AD9E104B-EB25-C548-9195-8B0BE27389D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98181" y="1268760"/>
            <a:ext cx="7488832" cy="5033310"/>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63834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DC560-D7E4-1F49-B813-CD9469E433E9}"/>
              </a:ext>
            </a:extLst>
          </p:cNvPr>
          <p:cNvSpPr>
            <a:spLocks noGrp="1"/>
          </p:cNvSpPr>
          <p:nvPr>
            <p:ph type="title"/>
          </p:nvPr>
        </p:nvSpPr>
        <p:spPr/>
        <p:txBody>
          <a:bodyPr/>
          <a:lstStyle/>
          <a:p>
            <a:r>
              <a:rPr lang="en-US" altLang="zh-CN" dirty="0"/>
              <a:t>GPU</a:t>
            </a:r>
            <a:r>
              <a:rPr lang="zh-CN" altLang="en-US" dirty="0"/>
              <a:t> 间互联</a:t>
            </a:r>
          </a:p>
        </p:txBody>
      </p:sp>
      <p:sp>
        <p:nvSpPr>
          <p:cNvPr id="3" name="内容占位符 2">
            <a:extLst>
              <a:ext uri="{FF2B5EF4-FFF2-40B4-BE49-F238E27FC236}">
                <a16:creationId xmlns:a16="http://schemas.microsoft.com/office/drawing/2014/main" id="{C04898DD-75C3-9A4B-940D-0BD5EAE6C674}"/>
              </a:ext>
            </a:extLst>
          </p:cNvPr>
          <p:cNvSpPr>
            <a:spLocks noGrp="1"/>
          </p:cNvSpPr>
          <p:nvPr>
            <p:ph sz="half" idx="1"/>
          </p:nvPr>
        </p:nvSpPr>
        <p:spPr>
          <a:xfrm>
            <a:off x="623636" y="1412776"/>
            <a:ext cx="4754665" cy="4608512"/>
          </a:xfrm>
        </p:spPr>
        <p:txBody>
          <a:bodyPr anchor="ctr"/>
          <a:lstStyle/>
          <a:p>
            <a:r>
              <a:rPr lang="en-US" altLang="zh-CN" dirty="0"/>
              <a:t>NVLink</a:t>
            </a:r>
            <a:r>
              <a:rPr lang="zh-CN" altLang="en-US" dirty="0"/>
              <a:t> 可以使得更多的</a:t>
            </a:r>
            <a:r>
              <a:rPr lang="en-US" altLang="zh-CN" dirty="0"/>
              <a:t>GPU</a:t>
            </a:r>
            <a:r>
              <a:rPr lang="zh-CN" altLang="en-US" dirty="0"/>
              <a:t>间进行互联；</a:t>
            </a:r>
            <a:endParaRPr lang="en-US" altLang="zh-CN" dirty="0"/>
          </a:p>
          <a:p>
            <a:r>
              <a:rPr lang="zh-CN" altLang="en-US" dirty="0"/>
              <a:t>实现单个 </a:t>
            </a:r>
            <a:r>
              <a:rPr lang="en-US" altLang="zh-CN" dirty="0"/>
              <a:t>GPU</a:t>
            </a:r>
            <a:r>
              <a:rPr lang="zh-CN" altLang="en-US" dirty="0"/>
              <a:t> 驱动进程可以控制所有</a:t>
            </a:r>
            <a:r>
              <a:rPr lang="en-US" altLang="zh-CN" dirty="0"/>
              <a:t>GPU</a:t>
            </a:r>
            <a:r>
              <a:rPr lang="zh-CN" altLang="en-US" dirty="0"/>
              <a:t>的计算任务；</a:t>
            </a:r>
            <a:endParaRPr lang="en-US" altLang="zh-CN" dirty="0"/>
          </a:p>
          <a:p>
            <a:r>
              <a:rPr lang="en-US" altLang="zh-CN" dirty="0"/>
              <a:t>HBM2</a:t>
            </a:r>
            <a:r>
              <a:rPr lang="zh-CN" altLang="en-US" dirty="0"/>
              <a:t> 可以在不受其他进程干扰下下访问（</a:t>
            </a:r>
            <a:r>
              <a:rPr lang="en-US" altLang="zh-CN" dirty="0"/>
              <a:t>LD/ST</a:t>
            </a:r>
            <a:r>
              <a:rPr lang="zh-CN" altLang="en-US" dirty="0"/>
              <a:t>指令、</a:t>
            </a:r>
            <a:r>
              <a:rPr lang="en-US" altLang="zh-CN" dirty="0"/>
              <a:t>RDMA</a:t>
            </a:r>
            <a:r>
              <a:rPr lang="zh-CN" altLang="en-US" dirty="0"/>
              <a:t>） ；</a:t>
            </a:r>
            <a:endParaRPr lang="en-US" altLang="zh-CN" dirty="0"/>
          </a:p>
          <a:p>
            <a:r>
              <a:rPr lang="en-US" altLang="zh-CN" dirty="0"/>
              <a:t>XBAR</a:t>
            </a:r>
            <a:r>
              <a:rPr lang="zh-CN" altLang="en-US" dirty="0"/>
              <a:t> 作为桥接器可以独立演进发展，提供更高的带宽；</a:t>
            </a:r>
          </a:p>
        </p:txBody>
      </p:sp>
      <p:pic>
        <p:nvPicPr>
          <p:cNvPr id="5" name="图片 4">
            <a:extLst>
              <a:ext uri="{FF2B5EF4-FFF2-40B4-BE49-F238E27FC236}">
                <a16:creationId xmlns:a16="http://schemas.microsoft.com/office/drawing/2014/main" id="{1CA50C15-AB9E-D842-878F-2492F651C3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12487" y="1179990"/>
            <a:ext cx="5760640" cy="5074083"/>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13812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NVSwitch</a:t>
            </a:r>
            <a:r>
              <a:rPr kumimoji="1" lang="zh-CN" altLang="en-US" sz="9600" b="1" dirty="0">
                <a:solidFill>
                  <a:srgbClr val="91D150"/>
                </a:solidFill>
                <a:latin typeface="Futura Medium" panose="020B0602020204020303" pitchFamily="34" charset="-79"/>
                <a:cs typeface="Futura Medium" panose="020B0602020204020303" pitchFamily="34" charset="-79"/>
              </a:rPr>
              <a:t>的出现</a:t>
            </a:r>
          </a:p>
        </p:txBody>
      </p:sp>
    </p:spTree>
    <p:extLst>
      <p:ext uri="{BB962C8B-B14F-4D97-AF65-F5344CB8AC3E}">
        <p14:creationId xmlns:p14="http://schemas.microsoft.com/office/powerpoint/2010/main" val="4043113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1F600-A51A-FC42-85D9-4CEAB1190AAF}"/>
              </a:ext>
            </a:extLst>
          </p:cNvPr>
          <p:cNvSpPr>
            <a:spLocks noGrp="1"/>
          </p:cNvSpPr>
          <p:nvPr>
            <p:ph type="title"/>
          </p:nvPr>
        </p:nvSpPr>
        <p:spPr/>
        <p:txBody>
          <a:bodyPr/>
          <a:lstStyle/>
          <a:p>
            <a:r>
              <a:rPr kumimoji="1" lang="en-US" altLang="zh-CN" dirty="0"/>
              <a:t>NVLink</a:t>
            </a:r>
            <a:r>
              <a:rPr kumimoji="1" lang="zh-CN" altLang="en-US" dirty="0"/>
              <a:t> 发展</a:t>
            </a:r>
          </a:p>
        </p:txBody>
      </p:sp>
      <p:graphicFrame>
        <p:nvGraphicFramePr>
          <p:cNvPr id="5" name="内容占位符 4">
            <a:extLst>
              <a:ext uri="{FF2B5EF4-FFF2-40B4-BE49-F238E27FC236}">
                <a16:creationId xmlns:a16="http://schemas.microsoft.com/office/drawing/2014/main" id="{9B8B1957-DF5A-EA4D-9782-07DDBCD3F952}"/>
              </a:ext>
            </a:extLst>
          </p:cNvPr>
          <p:cNvGraphicFramePr>
            <a:graphicFrameLocks noGrp="1"/>
          </p:cNvGraphicFramePr>
          <p:nvPr>
            <p:ph sz="half" idx="1"/>
          </p:nvPr>
        </p:nvGraphicFramePr>
        <p:xfrm>
          <a:off x="623887" y="1495425"/>
          <a:ext cx="10875090" cy="4772718"/>
        </p:xfrm>
        <a:graphic>
          <a:graphicData uri="http://schemas.openxmlformats.org/drawingml/2006/table">
            <a:tbl>
              <a:tblPr firstRow="1" bandRow="1">
                <a:tableStyleId>{5940675A-B579-460E-94D1-54222C63F5DA}</a:tableStyleId>
              </a:tblPr>
              <a:tblGrid>
                <a:gridCol w="2175018">
                  <a:extLst>
                    <a:ext uri="{9D8B030D-6E8A-4147-A177-3AD203B41FA5}">
                      <a16:colId xmlns:a16="http://schemas.microsoft.com/office/drawing/2014/main" val="3116347715"/>
                    </a:ext>
                  </a:extLst>
                </a:gridCol>
                <a:gridCol w="2175018">
                  <a:extLst>
                    <a:ext uri="{9D8B030D-6E8A-4147-A177-3AD203B41FA5}">
                      <a16:colId xmlns:a16="http://schemas.microsoft.com/office/drawing/2014/main" val="2610535794"/>
                    </a:ext>
                  </a:extLst>
                </a:gridCol>
                <a:gridCol w="2175018">
                  <a:extLst>
                    <a:ext uri="{9D8B030D-6E8A-4147-A177-3AD203B41FA5}">
                      <a16:colId xmlns:a16="http://schemas.microsoft.com/office/drawing/2014/main" val="1806286004"/>
                    </a:ext>
                  </a:extLst>
                </a:gridCol>
                <a:gridCol w="2175018">
                  <a:extLst>
                    <a:ext uri="{9D8B030D-6E8A-4147-A177-3AD203B41FA5}">
                      <a16:colId xmlns:a16="http://schemas.microsoft.com/office/drawing/2014/main" val="3782214888"/>
                    </a:ext>
                  </a:extLst>
                </a:gridCol>
                <a:gridCol w="2175018">
                  <a:extLst>
                    <a:ext uri="{9D8B030D-6E8A-4147-A177-3AD203B41FA5}">
                      <a16:colId xmlns:a16="http://schemas.microsoft.com/office/drawing/2014/main" val="3081155648"/>
                    </a:ext>
                  </a:extLst>
                </a:gridCol>
              </a:tblGrid>
              <a:tr h="777062">
                <a:tc>
                  <a:txBody>
                    <a:bodyPr/>
                    <a:lstStyle/>
                    <a:p>
                      <a:endParaRPr lang="zh-CN" altLang="en-US" sz="2000" b="1" dirty="0">
                        <a:solidFill>
                          <a:schemeClr val="bg1"/>
                        </a:solidFill>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2000" b="1" u="none" strike="noStrike" kern="1200" dirty="0">
                          <a:solidFill>
                            <a:schemeClr val="bg1"/>
                          </a:solidFill>
                          <a:effectLst/>
                          <a:latin typeface="Futura Medium" panose="020B0602020204020303" pitchFamily="34" charset="-79"/>
                          <a:ea typeface="+mn-ea"/>
                          <a:cs typeface="Futura Medium" panose="020B0602020204020303" pitchFamily="34" charset="-79"/>
                        </a:rPr>
                        <a:t>First</a:t>
                      </a:r>
                    </a:p>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2000" b="1" u="none" strike="noStrike" kern="1200" dirty="0">
                          <a:solidFill>
                            <a:schemeClr val="bg1"/>
                          </a:solidFill>
                          <a:effectLst/>
                          <a:latin typeface="Futura Medium" panose="020B0602020204020303" pitchFamily="34" charset="-79"/>
                          <a:ea typeface="+mn-ea"/>
                          <a:cs typeface="Futura Medium" panose="020B0602020204020303" pitchFamily="34" charset="-79"/>
                        </a:rPr>
                        <a:t> Generation</a:t>
                      </a:r>
                      <a:endParaRPr lang="en-US" altLang="zh-CN" sz="2000" b="1" kern="1200" dirty="0">
                        <a:solidFill>
                          <a:schemeClr val="bg1"/>
                        </a:solidFill>
                        <a:effectLst/>
                        <a:latin typeface="Futura Medium" panose="020B0602020204020303" pitchFamily="34" charset="-79"/>
                        <a:ea typeface="+mn-ea"/>
                        <a:cs typeface="Futura Medium" panose="020B0602020204020303" pitchFamily="34" charset="-79"/>
                      </a:endParaRPr>
                    </a:p>
                  </a:txBody>
                  <a:tcPr marL="142875" marR="142875" marT="142875" marB="114300" anchor="ctr">
                    <a:solidFill>
                      <a:srgbClr val="91D150"/>
                    </a:solidFill>
                  </a:tcPr>
                </a:tc>
                <a:tc>
                  <a:txBody>
                    <a:bodyPr/>
                    <a:lstStyle/>
                    <a:p>
                      <a:pPr algn="ctr"/>
                      <a:r>
                        <a:rPr lang="en-US" sz="2000" b="1" u="none" strike="noStrike" dirty="0">
                          <a:solidFill>
                            <a:schemeClr val="bg1"/>
                          </a:solidFill>
                          <a:effectLst/>
                          <a:latin typeface="Futura Medium" panose="020B0602020204020303" pitchFamily="34" charset="-79"/>
                          <a:ea typeface="+mj-ea"/>
                          <a:cs typeface="Futura Medium" panose="020B0602020204020303" pitchFamily="34" charset="-79"/>
                        </a:rPr>
                        <a:t>Second Generation</a:t>
                      </a:r>
                      <a:endParaRPr lang="en-US" sz="2000" b="1" dirty="0">
                        <a:solidFill>
                          <a:schemeClr val="bg1"/>
                        </a:solidFill>
                        <a:effectLst/>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tc>
                  <a:txBody>
                    <a:bodyPr/>
                    <a:lstStyle/>
                    <a:p>
                      <a:pPr algn="ctr"/>
                      <a:r>
                        <a:rPr lang="en-US" sz="2000" b="1" u="none" strike="noStrike" dirty="0">
                          <a:solidFill>
                            <a:schemeClr val="bg1"/>
                          </a:solidFill>
                          <a:effectLst/>
                          <a:latin typeface="Futura Medium" panose="020B0602020204020303" pitchFamily="34" charset="-79"/>
                          <a:ea typeface="+mj-ea"/>
                          <a:cs typeface="Futura Medium" panose="020B0602020204020303" pitchFamily="34" charset="-79"/>
                        </a:rPr>
                        <a:t>Third Generation</a:t>
                      </a:r>
                      <a:endParaRPr lang="en-US" sz="2000" b="1" dirty="0">
                        <a:solidFill>
                          <a:schemeClr val="bg1"/>
                        </a:solidFill>
                        <a:effectLst/>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tc>
                  <a:txBody>
                    <a:bodyPr/>
                    <a:lstStyle/>
                    <a:p>
                      <a:pPr algn="ctr"/>
                      <a:r>
                        <a:rPr lang="en-US" sz="2000" b="1" u="none" strike="noStrike" dirty="0">
                          <a:solidFill>
                            <a:schemeClr val="bg1"/>
                          </a:solidFill>
                          <a:effectLst/>
                          <a:latin typeface="Futura Medium" panose="020B0602020204020303" pitchFamily="34" charset="-79"/>
                          <a:ea typeface="+mj-ea"/>
                          <a:cs typeface="Futura Medium" panose="020B0602020204020303" pitchFamily="34" charset="-79"/>
                        </a:rPr>
                        <a:t>Fourth Generation</a:t>
                      </a:r>
                      <a:endParaRPr lang="en-US" sz="2000" b="1" dirty="0">
                        <a:solidFill>
                          <a:schemeClr val="bg1"/>
                        </a:solidFill>
                        <a:effectLst/>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extLst>
                  <a:ext uri="{0D108BD9-81ED-4DB2-BD59-A6C34878D82A}">
                    <a16:rowId xmlns:a16="http://schemas.microsoft.com/office/drawing/2014/main" val="481258858"/>
                  </a:ext>
                </a:extLst>
              </a:tr>
              <a:tr h="1170751">
                <a:tc>
                  <a:txBody>
                    <a:bodyPr/>
                    <a:lstStyle/>
                    <a:p>
                      <a:pPr algn="l"/>
                      <a:r>
                        <a:rPr lang="en-US" dirty="0">
                          <a:effectLst/>
                          <a:latin typeface="Gill Sans MT" panose="020B0502020104020203" pitchFamily="34" charset="0"/>
                          <a:ea typeface="+mj-ea"/>
                        </a:rPr>
                        <a:t>NVLink bandwidth per GPU</a:t>
                      </a:r>
                      <a:endParaRPr lang="en-US" b="1" dirty="0">
                        <a:effectLst/>
                        <a:latin typeface="Gill Sans MT" panose="020B0502020104020203" pitchFamily="34" charset="0"/>
                        <a:ea typeface="+mj-ea"/>
                      </a:endParaRPr>
                    </a:p>
                  </a:txBody>
                  <a:tcPr marL="142875" marR="142875" marT="142875" marB="114300" anchor="ctr"/>
                </a:tc>
                <a:tc>
                  <a:txBody>
                    <a:bodyPr/>
                    <a:lstStyle/>
                    <a:p>
                      <a:pPr algn="ctr"/>
                      <a:r>
                        <a:rPr lang="en-US" altLang="zh-CN" dirty="0">
                          <a:effectLst/>
                          <a:latin typeface="Gill Sans MT" panose="020B0502020104020203" pitchFamily="34" charset="0"/>
                          <a:ea typeface="+mj-ea"/>
                        </a:rPr>
                        <a:t>160GB/s</a:t>
                      </a:r>
                      <a:endParaRPr lang="en-US" dirty="0">
                        <a:effectLst/>
                        <a:latin typeface="Gill Sans MT" panose="020B0502020104020203" pitchFamily="34" charset="0"/>
                        <a:ea typeface="+mj-ea"/>
                      </a:endParaRPr>
                    </a:p>
                  </a:txBody>
                  <a:tcPr marL="142875" marR="142875" marT="142875" marB="114300" anchor="ctr"/>
                </a:tc>
                <a:tc>
                  <a:txBody>
                    <a:bodyPr/>
                    <a:lstStyle/>
                    <a:p>
                      <a:pPr algn="ctr"/>
                      <a:r>
                        <a:rPr lang="en-US" dirty="0">
                          <a:effectLst/>
                          <a:latin typeface="Gill Sans MT" panose="020B0502020104020203" pitchFamily="34" charset="0"/>
                          <a:ea typeface="+mj-ea"/>
                        </a:rPr>
                        <a:t>300GB/s</a:t>
                      </a:r>
                    </a:p>
                  </a:txBody>
                  <a:tcPr marL="142875" marR="142875" marT="142875" marB="114300" anchor="ctr"/>
                </a:tc>
                <a:tc>
                  <a:txBody>
                    <a:bodyPr/>
                    <a:lstStyle/>
                    <a:p>
                      <a:pPr algn="ctr"/>
                      <a:r>
                        <a:rPr lang="en-US" dirty="0">
                          <a:effectLst/>
                          <a:latin typeface="Gill Sans MT" panose="020B0502020104020203" pitchFamily="34" charset="0"/>
                          <a:ea typeface="+mj-ea"/>
                        </a:rPr>
                        <a:t>600GB/s</a:t>
                      </a:r>
                    </a:p>
                  </a:txBody>
                  <a:tcPr marL="142875" marR="142875" marT="142875" marB="114300" anchor="ctr"/>
                </a:tc>
                <a:tc>
                  <a:txBody>
                    <a:bodyPr/>
                    <a:lstStyle/>
                    <a:p>
                      <a:pPr algn="ctr"/>
                      <a:r>
                        <a:rPr lang="en-US" dirty="0">
                          <a:effectLst/>
                          <a:latin typeface="Gill Sans MT" panose="020B0502020104020203" pitchFamily="34" charset="0"/>
                          <a:ea typeface="+mj-ea"/>
                        </a:rPr>
                        <a:t>900GB/s</a:t>
                      </a:r>
                    </a:p>
                  </a:txBody>
                  <a:tcPr marL="142875" marR="142875" marT="142875" marB="114300" anchor="ctr"/>
                </a:tc>
                <a:extLst>
                  <a:ext uri="{0D108BD9-81ED-4DB2-BD59-A6C34878D82A}">
                    <a16:rowId xmlns:a16="http://schemas.microsoft.com/office/drawing/2014/main" val="355816795"/>
                  </a:ext>
                </a:extLst>
              </a:tr>
              <a:tr h="1170751">
                <a:tc>
                  <a:txBody>
                    <a:bodyPr/>
                    <a:lstStyle/>
                    <a:p>
                      <a:pPr algn="l"/>
                      <a:r>
                        <a:rPr lang="en-US">
                          <a:effectLst/>
                          <a:latin typeface="Gill Sans MT" panose="020B0502020104020203" pitchFamily="34" charset="0"/>
                          <a:ea typeface="+mj-ea"/>
                        </a:rPr>
                        <a:t>Maximum Number of Links per GPU</a:t>
                      </a:r>
                      <a:endParaRPr lang="en-US" b="1">
                        <a:effectLst/>
                        <a:latin typeface="Gill Sans MT" panose="020B0502020104020203" pitchFamily="34" charset="0"/>
                        <a:ea typeface="+mj-ea"/>
                      </a:endParaRPr>
                    </a:p>
                  </a:txBody>
                  <a:tcPr marL="142875" marR="142875" marT="142875" marB="114300" anchor="ctr"/>
                </a:tc>
                <a:tc>
                  <a:txBody>
                    <a:bodyPr/>
                    <a:lstStyle/>
                    <a:p>
                      <a:pPr algn="ctr"/>
                      <a:r>
                        <a:rPr lang="en-US" altLang="zh-CN" dirty="0">
                          <a:effectLst/>
                          <a:latin typeface="Gill Sans MT" panose="020B0502020104020203" pitchFamily="34" charset="0"/>
                          <a:ea typeface="+mj-ea"/>
                        </a:rPr>
                        <a:t>4</a:t>
                      </a:r>
                    </a:p>
                  </a:txBody>
                  <a:tcPr marL="142875" marR="142875" marT="142875" marB="114300" anchor="ctr"/>
                </a:tc>
                <a:tc>
                  <a:txBody>
                    <a:bodyPr/>
                    <a:lstStyle/>
                    <a:p>
                      <a:pPr algn="ctr"/>
                      <a:r>
                        <a:rPr lang="en-US" altLang="zh-CN" dirty="0">
                          <a:effectLst/>
                          <a:latin typeface="Gill Sans MT" panose="020B0502020104020203" pitchFamily="34" charset="0"/>
                          <a:ea typeface="+mj-ea"/>
                        </a:rPr>
                        <a:t>6</a:t>
                      </a:r>
                    </a:p>
                  </a:txBody>
                  <a:tcPr marL="142875" marR="142875" marT="142875" marB="114300" anchor="ctr"/>
                </a:tc>
                <a:tc>
                  <a:txBody>
                    <a:bodyPr/>
                    <a:lstStyle/>
                    <a:p>
                      <a:pPr algn="ctr"/>
                      <a:r>
                        <a:rPr lang="en-US" altLang="zh-CN" dirty="0">
                          <a:effectLst/>
                          <a:latin typeface="Gill Sans MT" panose="020B0502020104020203" pitchFamily="34" charset="0"/>
                          <a:ea typeface="+mj-ea"/>
                        </a:rPr>
                        <a:t>12</a:t>
                      </a:r>
                    </a:p>
                  </a:txBody>
                  <a:tcPr marL="142875" marR="142875" marT="142875" marB="114300" anchor="ctr"/>
                </a:tc>
                <a:tc>
                  <a:txBody>
                    <a:bodyPr/>
                    <a:lstStyle/>
                    <a:p>
                      <a:pPr algn="ctr"/>
                      <a:r>
                        <a:rPr lang="en-US" altLang="zh-CN" dirty="0">
                          <a:effectLst/>
                          <a:latin typeface="Gill Sans MT" panose="020B0502020104020203" pitchFamily="34" charset="0"/>
                          <a:ea typeface="+mj-ea"/>
                        </a:rPr>
                        <a:t>18</a:t>
                      </a:r>
                    </a:p>
                  </a:txBody>
                  <a:tcPr marL="142875" marR="142875" marT="142875" marB="114300" anchor="ctr"/>
                </a:tc>
                <a:extLst>
                  <a:ext uri="{0D108BD9-81ED-4DB2-BD59-A6C34878D82A}">
                    <a16:rowId xmlns:a16="http://schemas.microsoft.com/office/drawing/2014/main" val="402529741"/>
                  </a:ext>
                </a:extLst>
              </a:tr>
              <a:tr h="1564441">
                <a:tc>
                  <a:txBody>
                    <a:bodyPr/>
                    <a:lstStyle/>
                    <a:p>
                      <a:pPr algn="l"/>
                      <a:r>
                        <a:rPr lang="en-US">
                          <a:effectLst/>
                          <a:latin typeface="Gill Sans MT" panose="020B0502020104020203" pitchFamily="34" charset="0"/>
                          <a:ea typeface="+mj-ea"/>
                        </a:rPr>
                        <a:t>Supported NVIDIA Architectures</a:t>
                      </a:r>
                      <a:endParaRPr lang="en-US" b="1">
                        <a:effectLst/>
                        <a:latin typeface="Gill Sans MT" panose="020B0502020104020203" pitchFamily="34" charset="0"/>
                        <a:ea typeface="+mj-ea"/>
                      </a:endParaRPr>
                    </a:p>
                  </a:txBody>
                  <a:tcPr marL="142875" marR="142875" marT="142875" marB="114300"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733" kern="1200" dirty="0">
                          <a:solidFill>
                            <a:schemeClr val="tx1"/>
                          </a:solidFill>
                          <a:effectLst/>
                          <a:latin typeface="Gill Sans MT" panose="020B0502020104020203" pitchFamily="34" charset="0"/>
                          <a:ea typeface="+mn-ea"/>
                          <a:cs typeface="+mn-cs"/>
                        </a:rPr>
                        <a:t>NVIDIA Pascal architecture</a:t>
                      </a:r>
                    </a:p>
                  </a:txBody>
                  <a:tcPr marL="142875" marR="142875" marT="142875" marB="114300" anchor="ctr"/>
                </a:tc>
                <a:tc>
                  <a:txBody>
                    <a:bodyPr/>
                    <a:lstStyle/>
                    <a:p>
                      <a:pPr algn="ctr"/>
                      <a:r>
                        <a:rPr lang="en-US" dirty="0">
                          <a:effectLst/>
                          <a:latin typeface="Gill Sans MT" panose="020B0502020104020203" pitchFamily="34" charset="0"/>
                          <a:ea typeface="+mj-ea"/>
                        </a:rPr>
                        <a:t>NVIDIA Volta architecture</a:t>
                      </a:r>
                    </a:p>
                  </a:txBody>
                  <a:tcPr marL="142875" marR="142875" marT="142875" marB="114300" anchor="ctr"/>
                </a:tc>
                <a:tc>
                  <a:txBody>
                    <a:bodyPr/>
                    <a:lstStyle/>
                    <a:p>
                      <a:pPr algn="ctr"/>
                      <a:r>
                        <a:rPr lang="en-US" dirty="0">
                          <a:effectLst/>
                          <a:latin typeface="Gill Sans MT" panose="020B0502020104020203" pitchFamily="34" charset="0"/>
                          <a:ea typeface="+mj-ea"/>
                        </a:rPr>
                        <a:t>NVIDIA </a:t>
                      </a:r>
                    </a:p>
                    <a:p>
                      <a:pPr algn="ctr"/>
                      <a:r>
                        <a:rPr lang="en-US" dirty="0">
                          <a:effectLst/>
                          <a:latin typeface="Gill Sans MT" panose="020B0502020104020203" pitchFamily="34" charset="0"/>
                          <a:ea typeface="+mj-ea"/>
                        </a:rPr>
                        <a:t>Ampere Architecture</a:t>
                      </a:r>
                    </a:p>
                  </a:txBody>
                  <a:tcPr marL="142875" marR="142875" marT="142875" marB="114300" anchor="ctr"/>
                </a:tc>
                <a:tc>
                  <a:txBody>
                    <a:bodyPr/>
                    <a:lstStyle/>
                    <a:p>
                      <a:pPr algn="ctr"/>
                      <a:r>
                        <a:rPr lang="en-US" dirty="0">
                          <a:effectLst/>
                          <a:latin typeface="Gill Sans MT" panose="020B0502020104020203" pitchFamily="34" charset="0"/>
                          <a:ea typeface="+mj-ea"/>
                        </a:rPr>
                        <a:t>NVIDIA Hoppe Architecture</a:t>
                      </a:r>
                    </a:p>
                  </a:txBody>
                  <a:tcPr marL="142875" marR="142875" marT="142875" marB="114300" anchor="ctr"/>
                </a:tc>
                <a:extLst>
                  <a:ext uri="{0D108BD9-81ED-4DB2-BD59-A6C34878D82A}">
                    <a16:rowId xmlns:a16="http://schemas.microsoft.com/office/drawing/2014/main" val="1553710643"/>
                  </a:ext>
                </a:extLst>
              </a:tr>
            </a:tbl>
          </a:graphicData>
        </a:graphic>
      </p:graphicFrame>
    </p:spTree>
    <p:extLst>
      <p:ext uri="{BB962C8B-B14F-4D97-AF65-F5344CB8AC3E}">
        <p14:creationId xmlns:p14="http://schemas.microsoft.com/office/powerpoint/2010/main" val="728584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34972</TotalTime>
  <Words>1304</Words>
  <Application>Microsoft Macintosh PowerPoint</Application>
  <PresentationFormat>自定义</PresentationFormat>
  <Paragraphs>194</Paragraphs>
  <Slides>28</Slides>
  <Notes>1</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28</vt:i4>
      </vt:variant>
    </vt:vector>
  </HeadingPairs>
  <TitlesOfParts>
    <vt:vector size="48"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1_Title2</vt:lpstr>
      <vt:lpstr>content01</vt:lpstr>
      <vt:lpstr>Content02</vt:lpstr>
      <vt:lpstr>code01</vt:lpstr>
      <vt:lpstr>Thankyou</vt:lpstr>
      <vt:lpstr>AI 芯片</vt:lpstr>
      <vt:lpstr>PowerPoint 演示文稿</vt:lpstr>
      <vt:lpstr>PowerPoint 演示文稿</vt:lpstr>
      <vt:lpstr>单 GPU 里面多个 SM 核心</vt:lpstr>
      <vt:lpstr>GPU 间通过 PCIe 通信</vt:lpstr>
      <vt:lpstr>GPU 间使用 NVLink</vt:lpstr>
      <vt:lpstr>GPU 间互联</vt:lpstr>
      <vt:lpstr>PowerPoint 演示文稿</vt:lpstr>
      <vt:lpstr>NVLink 发展</vt:lpstr>
      <vt:lpstr>NVSwitch发展</vt:lpstr>
      <vt:lpstr>NVLink 与 NVSwitch 相关的服务器</vt:lpstr>
      <vt:lpstr>NVLink 与 NVSwitch 相关的服务器</vt:lpstr>
      <vt:lpstr>PowerPoint 演示文稿</vt:lpstr>
      <vt:lpstr>第一代 NVSwitch</vt:lpstr>
      <vt:lpstr>第一代 NVSwitch</vt:lpstr>
      <vt:lpstr>第一代 NVSwitch</vt:lpstr>
      <vt:lpstr>NVLink2 NVSwitch1 特点</vt:lpstr>
      <vt:lpstr>NVSwitch：DIE 电路</vt:lpstr>
      <vt:lpstr>第一代 NVSwitch Block</vt:lpstr>
      <vt:lpstr>NVSwitch：物理共享内存</vt:lpstr>
      <vt:lpstr>简化互联交换方式</vt:lpstr>
      <vt:lpstr>提供多个GPU间互联系统</vt:lpstr>
      <vt:lpstr>NVLink4 NVSwitch3 特点</vt:lpstr>
      <vt:lpstr>第三代 NVSwitch Block</vt:lpstr>
      <vt:lpstr>PowerPoint 演示文稿</vt:lpstr>
      <vt:lpstr>PowerPoint 演示文稿</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5949</cp:revision>
  <dcterms:created xsi:type="dcterms:W3CDTF">2015-01-14T10:38:57Z</dcterms:created>
  <dcterms:modified xsi:type="dcterms:W3CDTF">2024-05-26T06:30:31Z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